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Lst>
  <p:notesMasterIdLst>
    <p:notesMasterId r:id="rId26"/>
  </p:notesMasterIdLst>
  <p:handoutMasterIdLst>
    <p:handoutMasterId r:id="rId27"/>
  </p:handoutMasterIdLst>
  <p:sldIdLst>
    <p:sldId id="1173" r:id="rId3"/>
    <p:sldId id="1218" r:id="rId4"/>
    <p:sldId id="1249" r:id="rId5"/>
    <p:sldId id="1227" r:id="rId6"/>
    <p:sldId id="1219" r:id="rId7"/>
    <p:sldId id="1248" r:id="rId8"/>
    <p:sldId id="1228" r:id="rId9"/>
    <p:sldId id="1232" r:id="rId10"/>
    <p:sldId id="1241" r:id="rId11"/>
    <p:sldId id="1242" r:id="rId12"/>
    <p:sldId id="1243" r:id="rId13"/>
    <p:sldId id="1233" r:id="rId14"/>
    <p:sldId id="1234" r:id="rId15"/>
    <p:sldId id="1235" r:id="rId16"/>
    <p:sldId id="1236" r:id="rId17"/>
    <p:sldId id="1237" r:id="rId18"/>
    <p:sldId id="1238" r:id="rId19"/>
    <p:sldId id="1239" r:id="rId20"/>
    <p:sldId id="1240" r:id="rId21"/>
    <p:sldId id="1246" r:id="rId22"/>
    <p:sldId id="1247" r:id="rId23"/>
    <p:sldId id="1244" r:id="rId24"/>
    <p:sldId id="1166" r:id="rId25"/>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218"/>
            <p14:sldId id="1249"/>
            <p14:sldId id="1227"/>
            <p14:sldId id="1219"/>
            <p14:sldId id="1248"/>
            <p14:sldId id="1228"/>
            <p14:sldId id="1232"/>
            <p14:sldId id="1241"/>
            <p14:sldId id="1242"/>
            <p14:sldId id="1243"/>
            <p14:sldId id="1233"/>
            <p14:sldId id="1234"/>
            <p14:sldId id="1235"/>
            <p14:sldId id="1236"/>
            <p14:sldId id="1237"/>
            <p14:sldId id="1238"/>
            <p14:sldId id="1239"/>
            <p14:sldId id="1240"/>
            <p14:sldId id="1246"/>
            <p14:sldId id="1247"/>
            <p14:sldId id="1244"/>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varScale="1">
        <p:scale>
          <a:sx n="99" d="100"/>
          <a:sy n="99" d="100"/>
        </p:scale>
        <p:origin x="57" y="102"/>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100" d="100"/>
        <a:sy n="100" d="100"/>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2/4/2017</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2/4/2017</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699" y="3446456"/>
            <a:ext cx="1928109" cy="1445213"/>
          </a:xfrm>
          <a:prstGeom prst="rect">
            <a:avLst/>
          </a:prstGeom>
        </p:spPr>
      </p:pic>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6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342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 id="2147484266" r:id="rId13"/>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lex.krakovetskiy@devrai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lightradar24.com/46.55,19.35/5"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google.com/maps/d/viewer?mid=zQyzchol-IlQ.kqJvVjvXIY-s"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google.com/maps/d/viewer?mid=z8K60YZvAyvw.kjWTOyma-sGE"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utg.ua/live/"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tesla-club.com.ua/gmap"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uaroads.com/"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data.gov.ua/passport/1890e476-2c76-4042-97aa-f77809b085e5" TargetMode="External"/><Relationship Id="rId2" Type="http://schemas.openxmlformats.org/officeDocument/2006/relationships/hyperlink" Target="http://data.gov.ua/passport/04c2bc1a-f134-4b3e-84f4-1c06770423fb" TargetMode="Externa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hyperlink" Target="https://www.facebook.com/olexiim/posts/605634132979260" TargetMode="External"/><Relationship Id="rId4" Type="http://schemas.openxmlformats.org/officeDocument/2006/relationships/hyperlink" Target="http://krogerc.info/ua/komcentr/publics/detail/21258.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http://data.gov.ua/"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5stardata.info/"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hyperlink" Target="http://bit.ly/opendatadoc"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979705"/>
            <a:ext cx="4299839" cy="672414"/>
          </a:xfrm>
        </p:spPr>
        <p:txBody>
          <a:bodyPr/>
          <a:lstStyle/>
          <a:p>
            <a:r>
              <a:rPr lang="ru-RU" b="1" dirty="0" err="1"/>
              <a:t>Краковецький</a:t>
            </a:r>
            <a:r>
              <a:rPr lang="ru-RU" b="1" dirty="0"/>
              <a:t> </a:t>
            </a:r>
            <a:r>
              <a:rPr lang="ru-RU" b="1" dirty="0" err="1"/>
              <a:t>Олександр</a:t>
            </a:r>
            <a:endParaRPr lang="en-US" b="1" dirty="0"/>
          </a:p>
          <a:p>
            <a:r>
              <a:rPr lang="en-US" dirty="0"/>
              <a:t>CEO, DevRain Solutions</a:t>
            </a:r>
          </a:p>
          <a:p>
            <a:r>
              <a:rPr lang="en-US" dirty="0">
                <a:hlinkClick r:id="rId2"/>
              </a:rPr>
              <a:t>alex.krakovetskiy@devrain.com</a:t>
            </a:r>
            <a:endParaRPr lang="ru-RU" dirty="0"/>
          </a:p>
          <a:p>
            <a:endParaRPr lang="ru-RU" dirty="0"/>
          </a:p>
        </p:txBody>
      </p:sp>
      <p:sp>
        <p:nvSpPr>
          <p:cNvPr id="3" name="Title 2"/>
          <p:cNvSpPr>
            <a:spLocks noGrp="1"/>
          </p:cNvSpPr>
          <p:nvPr>
            <p:ph type="title"/>
          </p:nvPr>
        </p:nvSpPr>
        <p:spPr>
          <a:xfrm>
            <a:off x="251942" y="1467813"/>
            <a:ext cx="8194226" cy="1359775"/>
          </a:xfrm>
        </p:spPr>
        <p:txBody>
          <a:bodyPr/>
          <a:lstStyle/>
          <a:p>
            <a:r>
              <a:rPr lang="ru-RU" sz="4000" dirty="0" err="1"/>
              <a:t>Відкриті</a:t>
            </a:r>
            <a:r>
              <a:rPr lang="ru-RU" sz="4000" dirty="0"/>
              <a:t> </a:t>
            </a:r>
            <a:r>
              <a:rPr lang="ru-RU" sz="4000" dirty="0" err="1"/>
              <a:t>дані</a:t>
            </a:r>
            <a:r>
              <a:rPr lang="ru-RU" sz="4000" dirty="0"/>
              <a:t> як один з </a:t>
            </a:r>
            <a:r>
              <a:rPr lang="ru-RU" sz="4000" dirty="0" err="1"/>
              <a:t>інструментів</a:t>
            </a:r>
            <a:r>
              <a:rPr lang="ru-RU" sz="4000" dirty="0"/>
              <a:t> демократичного </a:t>
            </a:r>
            <a:r>
              <a:rPr lang="ru-RU" sz="4000" dirty="0" err="1"/>
              <a:t>розвитку</a:t>
            </a:r>
            <a:r>
              <a:rPr lang="ru-RU" sz="4000" dirty="0"/>
              <a:t> </a:t>
            </a:r>
            <a:r>
              <a:rPr lang="ru-RU" sz="4000" dirty="0" err="1"/>
              <a:t>місцевих</a:t>
            </a:r>
            <a:r>
              <a:rPr lang="ru-RU" sz="4000" dirty="0"/>
              <a:t> громад</a:t>
            </a:r>
            <a:endParaRPr lang="en-US" sz="4000" dirty="0"/>
          </a:p>
        </p:txBody>
      </p:sp>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5"/>
            <a:ext cx="8441601" cy="495833"/>
          </a:xfrm>
        </p:spPr>
        <p:txBody>
          <a:bodyPr/>
          <a:lstStyle/>
          <a:p>
            <a:pPr marL="0" indent="0">
              <a:buNone/>
            </a:pPr>
            <a:endParaRPr lang="ru-RU" sz="2600" dirty="0"/>
          </a:p>
        </p:txBody>
      </p:sp>
      <p:sp>
        <p:nvSpPr>
          <p:cNvPr id="3" name="Title 2"/>
          <p:cNvSpPr>
            <a:spLocks noGrp="1"/>
          </p:cNvSpPr>
          <p:nvPr>
            <p:ph type="title"/>
          </p:nvPr>
        </p:nvSpPr>
        <p:spPr/>
        <p:txBody>
          <a:bodyPr/>
          <a:lstStyle/>
          <a:p>
            <a:r>
              <a:rPr lang="uk-UA" dirty="0"/>
              <a:t>Відкриті дані</a:t>
            </a:r>
            <a:endParaRPr lang="en-US" dirty="0"/>
          </a:p>
        </p:txBody>
      </p:sp>
      <p:pic>
        <p:nvPicPr>
          <p:cNvPr id="5" name="Picture 4"/>
          <p:cNvPicPr>
            <a:picLocks noChangeAspect="1"/>
          </p:cNvPicPr>
          <p:nvPr/>
        </p:nvPicPr>
        <p:blipFill>
          <a:blip r:embed="rId2"/>
          <a:stretch>
            <a:fillRect/>
          </a:stretch>
        </p:blipFill>
        <p:spPr>
          <a:xfrm>
            <a:off x="0" y="98730"/>
            <a:ext cx="9144000" cy="4946039"/>
          </a:xfrm>
          <a:prstGeom prst="rect">
            <a:avLst/>
          </a:prstGeom>
        </p:spPr>
      </p:pic>
    </p:spTree>
    <p:extLst>
      <p:ext uri="{BB962C8B-B14F-4D97-AF65-F5344CB8AC3E}">
        <p14:creationId xmlns:p14="http://schemas.microsoft.com/office/powerpoint/2010/main" val="39065249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5"/>
            <a:ext cx="8441601" cy="495833"/>
          </a:xfrm>
        </p:spPr>
        <p:txBody>
          <a:bodyPr/>
          <a:lstStyle/>
          <a:p>
            <a:pPr marL="0" indent="0">
              <a:buNone/>
            </a:pPr>
            <a:endParaRPr lang="ru-RU" sz="2600" dirty="0"/>
          </a:p>
        </p:txBody>
      </p:sp>
      <p:sp>
        <p:nvSpPr>
          <p:cNvPr id="3" name="Title 2"/>
          <p:cNvSpPr>
            <a:spLocks noGrp="1"/>
          </p:cNvSpPr>
          <p:nvPr>
            <p:ph type="title"/>
          </p:nvPr>
        </p:nvSpPr>
        <p:spPr/>
        <p:txBody>
          <a:bodyPr/>
          <a:lstStyle/>
          <a:p>
            <a:r>
              <a:rPr lang="uk-UA" dirty="0"/>
              <a:t>Відкриті дані</a:t>
            </a:r>
            <a:endParaRPr lang="en-US" dirty="0"/>
          </a:p>
        </p:txBody>
      </p:sp>
      <p:pic>
        <p:nvPicPr>
          <p:cNvPr id="2" name="Picture 1"/>
          <p:cNvPicPr>
            <a:picLocks noChangeAspect="1"/>
          </p:cNvPicPr>
          <p:nvPr/>
        </p:nvPicPr>
        <p:blipFill>
          <a:blip r:embed="rId2"/>
          <a:stretch>
            <a:fillRect/>
          </a:stretch>
        </p:blipFill>
        <p:spPr>
          <a:xfrm>
            <a:off x="208553" y="112405"/>
            <a:ext cx="5338802" cy="4100542"/>
          </a:xfrm>
          <a:prstGeom prst="rect">
            <a:avLst/>
          </a:prstGeom>
        </p:spPr>
      </p:pic>
      <p:pic>
        <p:nvPicPr>
          <p:cNvPr id="6" name="Picture 5"/>
          <p:cNvPicPr>
            <a:picLocks noChangeAspect="1"/>
          </p:cNvPicPr>
          <p:nvPr/>
        </p:nvPicPr>
        <p:blipFill>
          <a:blip r:embed="rId3"/>
          <a:stretch>
            <a:fillRect/>
          </a:stretch>
        </p:blipFill>
        <p:spPr>
          <a:xfrm>
            <a:off x="1807168" y="2323313"/>
            <a:ext cx="6867575" cy="2633682"/>
          </a:xfrm>
          <a:prstGeom prst="rect">
            <a:avLst/>
          </a:prstGeom>
        </p:spPr>
      </p:pic>
    </p:spTree>
    <p:extLst>
      <p:ext uri="{BB962C8B-B14F-4D97-AF65-F5344CB8AC3E}">
        <p14:creationId xmlns:p14="http://schemas.microsoft.com/office/powerpoint/2010/main" val="1134125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FlightRadar24</a:t>
            </a:r>
            <a:endParaRPr lang="ru-RU" sz="3600" dirty="0"/>
          </a:p>
        </p:txBody>
      </p:sp>
      <p:sp>
        <p:nvSpPr>
          <p:cNvPr id="4" name="Text Placeholder 1"/>
          <p:cNvSpPr>
            <a:spLocks noGrp="1"/>
          </p:cNvSpPr>
          <p:nvPr>
            <p:ph type="body" sz="quarter" idx="10"/>
          </p:nvPr>
        </p:nvSpPr>
        <p:spPr>
          <a:xfrm>
            <a:off x="317388" y="4664989"/>
            <a:ext cx="5323015" cy="412734"/>
          </a:xfrm>
        </p:spPr>
        <p:txBody>
          <a:bodyPr vert="horz" wrap="square" lIns="107536" tIns="67211" rIns="107536" bIns="67211" rtlCol="0" anchor="t">
            <a:spAutoFit/>
          </a:bodyPr>
          <a:lstStyle/>
          <a:p>
            <a:pPr marL="0" indent="0">
              <a:buNone/>
            </a:pPr>
            <a:r>
              <a:rPr lang="en-US" sz="2000" dirty="0">
                <a:hlinkClick r:id="rId2"/>
              </a:rPr>
              <a:t>https://www.flightradar24.com/46.55,19.35/5</a:t>
            </a:r>
            <a:r>
              <a:rPr lang="en-US" sz="2000" dirty="0"/>
              <a:t> </a:t>
            </a:r>
          </a:p>
        </p:txBody>
      </p:sp>
      <p:pic>
        <p:nvPicPr>
          <p:cNvPr id="2" name="Picture 1"/>
          <p:cNvPicPr>
            <a:picLocks noChangeAspect="1"/>
          </p:cNvPicPr>
          <p:nvPr/>
        </p:nvPicPr>
        <p:blipFill>
          <a:blip r:embed="rId3"/>
          <a:stretch>
            <a:fillRect/>
          </a:stretch>
        </p:blipFill>
        <p:spPr>
          <a:xfrm>
            <a:off x="2126591" y="949637"/>
            <a:ext cx="6946184" cy="3657600"/>
          </a:xfrm>
          <a:prstGeom prst="rect">
            <a:avLst/>
          </a:prstGeom>
        </p:spPr>
      </p:pic>
      <p:sp>
        <p:nvSpPr>
          <p:cNvPr id="7" name="Text Placeholder 1"/>
          <p:cNvSpPr txBox="1">
            <a:spLocks/>
          </p:cNvSpPr>
          <p:nvPr/>
        </p:nvSpPr>
        <p:spPr>
          <a:xfrm>
            <a:off x="269263" y="1164657"/>
            <a:ext cx="1756855" cy="1243730"/>
          </a:xfrm>
          <a:prstGeom prst="rect">
            <a:avLst/>
          </a:prstGeom>
        </p:spPr>
        <p:txBody>
          <a:bodyPr vert="horz" wrap="square" lIns="107536" tIns="67211" rIns="107536" bIns="67211" rtlCol="0" anchor="t">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uk-UA" sz="2000" dirty="0"/>
              <a:t>Повітряний трафік в реальному часі.</a:t>
            </a:r>
            <a:endParaRPr lang="en-US" sz="2000" dirty="0"/>
          </a:p>
        </p:txBody>
      </p:sp>
    </p:spTree>
    <p:extLst>
      <p:ext uri="{BB962C8B-B14F-4D97-AF65-F5344CB8AC3E}">
        <p14:creationId xmlns:p14="http://schemas.microsoft.com/office/powerpoint/2010/main" val="4373301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a:t>Видані направлення авіакомпаніям України</a:t>
            </a:r>
            <a:endParaRPr lang="ru-RU" sz="3600" dirty="0"/>
          </a:p>
        </p:txBody>
      </p:sp>
      <p:sp>
        <p:nvSpPr>
          <p:cNvPr id="4" name="Text Placeholder 1"/>
          <p:cNvSpPr>
            <a:spLocks noGrp="1"/>
          </p:cNvSpPr>
          <p:nvPr>
            <p:ph type="body" sz="quarter" idx="10"/>
          </p:nvPr>
        </p:nvSpPr>
        <p:spPr>
          <a:xfrm>
            <a:off x="269263" y="1164657"/>
            <a:ext cx="3388338" cy="2536392"/>
          </a:xfrm>
        </p:spPr>
        <p:txBody>
          <a:bodyPr vert="horz" wrap="square" lIns="107536" tIns="67211" rIns="107536" bIns="67211" rtlCol="0" anchor="t">
            <a:spAutoFit/>
          </a:bodyPr>
          <a:lstStyle/>
          <a:p>
            <a:pPr marL="0" indent="0">
              <a:buNone/>
            </a:pPr>
            <a:r>
              <a:rPr lang="ru-RU" sz="2000" dirty="0" err="1"/>
              <a:t>Призначення</a:t>
            </a:r>
            <a:r>
              <a:rPr lang="ru-RU" sz="2000" dirty="0"/>
              <a:t> для </a:t>
            </a:r>
            <a:r>
              <a:rPr lang="ru-RU" sz="2000" dirty="0" err="1"/>
              <a:t>експлуатації</a:t>
            </a:r>
            <a:r>
              <a:rPr lang="ru-RU" sz="2000" dirty="0"/>
              <a:t> </a:t>
            </a:r>
            <a:r>
              <a:rPr lang="ru-RU" sz="2000" dirty="0" err="1"/>
              <a:t>міжнародних</a:t>
            </a:r>
            <a:r>
              <a:rPr lang="ru-RU" sz="2000" dirty="0"/>
              <a:t> </a:t>
            </a:r>
            <a:r>
              <a:rPr lang="ru-RU" sz="2000" dirty="0" err="1"/>
              <a:t>повітряних</a:t>
            </a:r>
            <a:r>
              <a:rPr lang="ru-RU" sz="2000" dirty="0"/>
              <a:t> </a:t>
            </a:r>
            <a:r>
              <a:rPr lang="ru-RU" sz="2000" dirty="0" err="1"/>
              <a:t>ліній</a:t>
            </a:r>
            <a:r>
              <a:rPr lang="en-US" sz="2000" dirty="0"/>
              <a:t>.</a:t>
            </a:r>
          </a:p>
          <a:p>
            <a:pPr marL="0" indent="0">
              <a:buNone/>
            </a:pPr>
            <a:endParaRPr lang="en-US" sz="2000" dirty="0"/>
          </a:p>
          <a:p>
            <a:pPr marL="0" indent="0">
              <a:buNone/>
            </a:pPr>
            <a:endParaRPr lang="en-US" sz="2000" dirty="0"/>
          </a:p>
          <a:p>
            <a:pPr marL="0" indent="0">
              <a:buNone/>
            </a:pPr>
            <a:r>
              <a:rPr lang="en-US" sz="2000" dirty="0">
                <a:hlinkClick r:id="rId2"/>
              </a:rPr>
              <a:t>https://www.google.com/maps/d/viewer?mid=zQyzchol-IlQ.kqJvVjvXIY-s</a:t>
            </a:r>
            <a:r>
              <a:rPr lang="en-US" sz="2000" dirty="0"/>
              <a:t> </a:t>
            </a:r>
          </a:p>
        </p:txBody>
      </p:sp>
      <p:pic>
        <p:nvPicPr>
          <p:cNvPr id="5" name="Picture 4"/>
          <p:cNvPicPr>
            <a:picLocks noChangeAspect="1"/>
          </p:cNvPicPr>
          <p:nvPr/>
        </p:nvPicPr>
        <p:blipFill>
          <a:blip r:embed="rId3"/>
          <a:stretch>
            <a:fillRect/>
          </a:stretch>
        </p:blipFill>
        <p:spPr>
          <a:xfrm>
            <a:off x="4026074" y="1097280"/>
            <a:ext cx="4843996" cy="3657600"/>
          </a:xfrm>
          <a:prstGeom prst="rect">
            <a:avLst/>
          </a:prstGeom>
        </p:spPr>
      </p:pic>
    </p:spTree>
    <p:extLst>
      <p:ext uri="{BB962C8B-B14F-4D97-AF65-F5344CB8AC3E}">
        <p14:creationId xmlns:p14="http://schemas.microsoft.com/office/powerpoint/2010/main" val="7016382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a:t>Місця та </a:t>
            </a:r>
            <a:r>
              <a:rPr lang="uk-UA" sz="3600" dirty="0" err="1"/>
              <a:t>івенти</a:t>
            </a:r>
            <a:endParaRPr lang="ru-RU" sz="3600" dirty="0"/>
          </a:p>
        </p:txBody>
      </p:sp>
      <p:sp>
        <p:nvSpPr>
          <p:cNvPr id="4" name="Text Placeholder 1"/>
          <p:cNvSpPr>
            <a:spLocks noGrp="1"/>
          </p:cNvSpPr>
          <p:nvPr>
            <p:ph type="body" sz="quarter" idx="10"/>
          </p:nvPr>
        </p:nvSpPr>
        <p:spPr>
          <a:xfrm>
            <a:off x="269263" y="1164657"/>
            <a:ext cx="3388338" cy="2259393"/>
          </a:xfrm>
        </p:spPr>
        <p:txBody>
          <a:bodyPr vert="horz" wrap="square" lIns="107536" tIns="67211" rIns="107536" bIns="67211" rtlCol="0" anchor="t">
            <a:spAutoFit/>
          </a:bodyPr>
          <a:lstStyle/>
          <a:p>
            <a:pPr marL="0" indent="0">
              <a:buNone/>
            </a:pPr>
            <a:r>
              <a:rPr lang="uk-UA" sz="2000" dirty="0"/>
              <a:t>Туристичні місця України та події.</a:t>
            </a:r>
            <a:endParaRPr lang="en-US" sz="2000" dirty="0"/>
          </a:p>
          <a:p>
            <a:pPr marL="0" indent="0">
              <a:buNone/>
            </a:pPr>
            <a:endParaRPr lang="en-US" sz="2000" dirty="0"/>
          </a:p>
          <a:p>
            <a:pPr marL="0" indent="0">
              <a:buNone/>
            </a:pPr>
            <a:endParaRPr lang="en-US" sz="2000" dirty="0"/>
          </a:p>
          <a:p>
            <a:pPr marL="0" indent="0">
              <a:buNone/>
            </a:pPr>
            <a:r>
              <a:rPr lang="en-US" sz="2000" dirty="0">
                <a:hlinkClick r:id="rId2"/>
              </a:rPr>
              <a:t>https://www.google.com/maps/d/viewer?mid=z8K60YZvAyvw.kjWTOyma-sGE</a:t>
            </a:r>
            <a:r>
              <a:rPr lang="uk-UA" sz="2000" dirty="0"/>
              <a:t> </a:t>
            </a:r>
            <a:endParaRPr lang="en-US" sz="2000" dirty="0"/>
          </a:p>
        </p:txBody>
      </p:sp>
      <p:pic>
        <p:nvPicPr>
          <p:cNvPr id="7" name="Picture 6"/>
          <p:cNvPicPr>
            <a:picLocks noChangeAspect="1"/>
          </p:cNvPicPr>
          <p:nvPr/>
        </p:nvPicPr>
        <p:blipFill>
          <a:blip r:embed="rId3"/>
          <a:stretch>
            <a:fillRect/>
          </a:stretch>
        </p:blipFill>
        <p:spPr>
          <a:xfrm>
            <a:off x="4250268" y="1164657"/>
            <a:ext cx="4619802" cy="3657600"/>
          </a:xfrm>
          <a:prstGeom prst="rect">
            <a:avLst/>
          </a:prstGeom>
        </p:spPr>
      </p:pic>
    </p:spTree>
    <p:extLst>
      <p:ext uri="{BB962C8B-B14F-4D97-AF65-F5344CB8AC3E}">
        <p14:creationId xmlns:p14="http://schemas.microsoft.com/office/powerpoint/2010/main" val="13247665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pped In Isra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28" y="293671"/>
            <a:ext cx="1950098"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1760269" y="1210159"/>
            <a:ext cx="6946184" cy="3657600"/>
          </a:xfrm>
          <a:prstGeom prst="rect">
            <a:avLst/>
          </a:prstGeom>
        </p:spPr>
      </p:pic>
      <p:pic>
        <p:nvPicPr>
          <p:cNvPr id="2052" name="Picture 4" descr="Mapped in Ukra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1953" y="293671"/>
            <a:ext cx="17145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226934" y="865172"/>
            <a:ext cx="7003333" cy="3657600"/>
          </a:xfrm>
          <a:prstGeom prst="rect">
            <a:avLst/>
          </a:prstGeom>
        </p:spPr>
      </p:pic>
    </p:spTree>
    <p:extLst>
      <p:ext uri="{BB962C8B-B14F-4D97-AF65-F5344CB8AC3E}">
        <p14:creationId xmlns:p14="http://schemas.microsoft.com/office/powerpoint/2010/main" val="188934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3600" dirty="0" err="1"/>
              <a:t>Інформаційна</a:t>
            </a:r>
            <a:r>
              <a:rPr lang="ru-RU" sz="3600" dirty="0"/>
              <a:t> система </a:t>
            </a:r>
            <a:r>
              <a:rPr lang="ru-RU" sz="3600" dirty="0" err="1"/>
              <a:t>управління</a:t>
            </a:r>
            <a:r>
              <a:rPr lang="ru-RU" sz="3600" dirty="0"/>
              <a:t> </a:t>
            </a:r>
            <a:r>
              <a:rPr lang="ru-RU" sz="3600" dirty="0" err="1"/>
              <a:t>майном</a:t>
            </a:r>
            <a:r>
              <a:rPr lang="ru-RU" sz="3600" dirty="0"/>
              <a:t> </a:t>
            </a:r>
            <a:r>
              <a:rPr lang="ru-RU" sz="3600" dirty="0" err="1"/>
              <a:t>територіальної</a:t>
            </a:r>
            <a:r>
              <a:rPr lang="ru-RU" sz="3600" dirty="0"/>
              <a:t> </a:t>
            </a:r>
            <a:r>
              <a:rPr lang="ru-RU" sz="3600" dirty="0" err="1"/>
              <a:t>громади</a:t>
            </a:r>
            <a:r>
              <a:rPr lang="ru-RU" sz="3600" dirty="0"/>
              <a:t> </a:t>
            </a:r>
            <a:r>
              <a:rPr lang="ru-RU" sz="3600" dirty="0" err="1"/>
              <a:t>міста</a:t>
            </a:r>
            <a:r>
              <a:rPr lang="ru-RU" sz="3600" dirty="0"/>
              <a:t> </a:t>
            </a:r>
            <a:r>
              <a:rPr lang="ru-RU" sz="3600" dirty="0" err="1"/>
              <a:t>Києва</a:t>
            </a:r>
            <a:endParaRPr lang="ru-RU" sz="3600" dirty="0"/>
          </a:p>
        </p:txBody>
      </p:sp>
      <p:pic>
        <p:nvPicPr>
          <p:cNvPr id="5" name="Picture 4"/>
          <p:cNvPicPr>
            <a:picLocks noChangeAspect="1"/>
          </p:cNvPicPr>
          <p:nvPr/>
        </p:nvPicPr>
        <p:blipFill>
          <a:blip r:embed="rId2"/>
          <a:stretch>
            <a:fillRect/>
          </a:stretch>
        </p:blipFill>
        <p:spPr>
          <a:xfrm>
            <a:off x="386570" y="1394460"/>
            <a:ext cx="7136780" cy="3657600"/>
          </a:xfrm>
          <a:prstGeom prst="rect">
            <a:avLst/>
          </a:prstGeom>
        </p:spPr>
      </p:pic>
    </p:spTree>
    <p:extLst>
      <p:ext uri="{BB962C8B-B14F-4D97-AF65-F5344CB8AC3E}">
        <p14:creationId xmlns:p14="http://schemas.microsoft.com/office/powerpoint/2010/main" val="26588861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err="1"/>
              <a:t>УкрТрансГаз</a:t>
            </a:r>
            <a:r>
              <a:rPr lang="uk-UA" sz="3600" dirty="0"/>
              <a:t> </a:t>
            </a:r>
            <a:endParaRPr lang="ru-RU" sz="3600" dirty="0"/>
          </a:p>
        </p:txBody>
      </p:sp>
      <p:sp>
        <p:nvSpPr>
          <p:cNvPr id="5" name="Text Placeholder 1"/>
          <p:cNvSpPr>
            <a:spLocks noGrp="1"/>
          </p:cNvSpPr>
          <p:nvPr>
            <p:ph type="body" sz="quarter" idx="10"/>
          </p:nvPr>
        </p:nvSpPr>
        <p:spPr>
          <a:xfrm>
            <a:off x="269262" y="1164657"/>
            <a:ext cx="3975479" cy="2813391"/>
          </a:xfrm>
        </p:spPr>
        <p:txBody>
          <a:bodyPr/>
          <a:lstStyle/>
          <a:p>
            <a:pPr marL="0" indent="0">
              <a:buNone/>
            </a:pPr>
            <a:r>
              <a:rPr lang="uk-UA" sz="2000" dirty="0"/>
              <a:t>На карті показані трубопроводи через які газ потрапляє до України і через які залишає її. Показані сховища а також скільки газу закачано та викачано за добу і багато іншого</a:t>
            </a:r>
            <a:r>
              <a:rPr lang="en-US" sz="2000" dirty="0"/>
              <a:t>.</a:t>
            </a:r>
          </a:p>
          <a:p>
            <a:pPr marL="0" indent="0">
              <a:buNone/>
            </a:pPr>
            <a:endParaRPr lang="en-US" sz="2000" dirty="0"/>
          </a:p>
          <a:p>
            <a:pPr marL="0" indent="0">
              <a:buNone/>
            </a:pPr>
            <a:r>
              <a:rPr lang="en-US" sz="2000" dirty="0">
                <a:hlinkClick r:id="rId2"/>
              </a:rPr>
              <a:t>http://utg.ua/live/</a:t>
            </a:r>
            <a:r>
              <a:rPr lang="en-US" sz="2000" dirty="0"/>
              <a:t> </a:t>
            </a:r>
            <a:endParaRPr lang="uk-UA" sz="2000" dirty="0"/>
          </a:p>
          <a:p>
            <a:pPr marL="0" indent="0">
              <a:buNone/>
            </a:pPr>
            <a:endParaRPr lang="en-US" sz="2000" dirty="0"/>
          </a:p>
        </p:txBody>
      </p:sp>
      <p:pic>
        <p:nvPicPr>
          <p:cNvPr id="6" name="Picture 5"/>
          <p:cNvPicPr>
            <a:picLocks noChangeAspect="1"/>
          </p:cNvPicPr>
          <p:nvPr/>
        </p:nvPicPr>
        <p:blipFill>
          <a:blip r:embed="rId3"/>
          <a:stretch>
            <a:fillRect/>
          </a:stretch>
        </p:blipFill>
        <p:spPr>
          <a:xfrm>
            <a:off x="4596096" y="353252"/>
            <a:ext cx="4273974" cy="4572000"/>
          </a:xfrm>
          <a:prstGeom prst="rect">
            <a:avLst/>
          </a:prstGeom>
        </p:spPr>
      </p:pic>
    </p:spTree>
    <p:extLst>
      <p:ext uri="{BB962C8B-B14F-4D97-AF65-F5344CB8AC3E}">
        <p14:creationId xmlns:p14="http://schemas.microsoft.com/office/powerpoint/2010/main" val="17878398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Tesla Club Ukraine</a:t>
            </a:r>
            <a:endParaRPr lang="ru-RU" sz="3600" dirty="0"/>
          </a:p>
        </p:txBody>
      </p:sp>
      <p:sp>
        <p:nvSpPr>
          <p:cNvPr id="5" name="Text Placeholder 1"/>
          <p:cNvSpPr>
            <a:spLocks noGrp="1"/>
          </p:cNvSpPr>
          <p:nvPr>
            <p:ph type="body" sz="quarter" idx="10"/>
          </p:nvPr>
        </p:nvSpPr>
        <p:spPr>
          <a:xfrm>
            <a:off x="269262" y="1164657"/>
            <a:ext cx="3975479" cy="1366841"/>
          </a:xfrm>
        </p:spPr>
        <p:txBody>
          <a:bodyPr/>
          <a:lstStyle/>
          <a:p>
            <a:pPr marL="0" indent="0">
              <a:buNone/>
            </a:pPr>
            <a:r>
              <a:rPr lang="uk-UA" sz="2000" dirty="0"/>
              <a:t>Мережа заправок для електромобілів.</a:t>
            </a:r>
            <a:endParaRPr lang="en-US" sz="2000" dirty="0"/>
          </a:p>
          <a:p>
            <a:pPr marL="0" indent="0">
              <a:buNone/>
            </a:pPr>
            <a:endParaRPr lang="en-US" sz="2000" dirty="0"/>
          </a:p>
          <a:p>
            <a:pPr marL="0" indent="0">
              <a:buNone/>
            </a:pPr>
            <a:r>
              <a:rPr lang="en-US" sz="2000" dirty="0">
                <a:hlinkClick r:id="rId2"/>
              </a:rPr>
              <a:t>http://tesla-club.com.ua/gmap</a:t>
            </a:r>
            <a:r>
              <a:rPr lang="ru-RU" sz="2000" dirty="0"/>
              <a:t> </a:t>
            </a:r>
            <a:endParaRPr lang="en-US" sz="2000" dirty="0"/>
          </a:p>
        </p:txBody>
      </p:sp>
      <p:pic>
        <p:nvPicPr>
          <p:cNvPr id="2" name="Picture 1"/>
          <p:cNvPicPr>
            <a:picLocks noChangeAspect="1"/>
          </p:cNvPicPr>
          <p:nvPr/>
        </p:nvPicPr>
        <p:blipFill>
          <a:blip r:embed="rId3"/>
          <a:stretch>
            <a:fillRect/>
          </a:stretch>
        </p:blipFill>
        <p:spPr>
          <a:xfrm>
            <a:off x="4011854" y="834133"/>
            <a:ext cx="5004856" cy="4114800"/>
          </a:xfrm>
          <a:prstGeom prst="rect">
            <a:avLst/>
          </a:prstGeom>
        </p:spPr>
      </p:pic>
    </p:spTree>
    <p:extLst>
      <p:ext uri="{BB962C8B-B14F-4D97-AF65-F5344CB8AC3E}">
        <p14:creationId xmlns:p14="http://schemas.microsoft.com/office/powerpoint/2010/main" val="13604200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UA Roads</a:t>
            </a:r>
            <a:endParaRPr lang="ru-RU" sz="3600" dirty="0"/>
          </a:p>
        </p:txBody>
      </p:sp>
      <p:sp>
        <p:nvSpPr>
          <p:cNvPr id="5" name="Text Placeholder 1"/>
          <p:cNvSpPr>
            <a:spLocks noGrp="1"/>
          </p:cNvSpPr>
          <p:nvPr>
            <p:ph type="body" sz="quarter" idx="10"/>
          </p:nvPr>
        </p:nvSpPr>
        <p:spPr>
          <a:xfrm>
            <a:off x="274075" y="789267"/>
            <a:ext cx="3975479" cy="412734"/>
          </a:xfrm>
        </p:spPr>
        <p:txBody>
          <a:bodyPr/>
          <a:lstStyle/>
          <a:p>
            <a:pPr marL="0" indent="0">
              <a:buNone/>
            </a:pPr>
            <a:r>
              <a:rPr lang="en-US" sz="2000" dirty="0">
                <a:hlinkClick r:id="rId2"/>
              </a:rPr>
              <a:t>http://uaroads.com/</a:t>
            </a:r>
            <a:r>
              <a:rPr lang="en-US" sz="2000" dirty="0"/>
              <a:t> </a:t>
            </a:r>
          </a:p>
        </p:txBody>
      </p:sp>
      <p:pic>
        <p:nvPicPr>
          <p:cNvPr id="4" name="Picture 3"/>
          <p:cNvPicPr>
            <a:picLocks noChangeAspect="1"/>
          </p:cNvPicPr>
          <p:nvPr/>
        </p:nvPicPr>
        <p:blipFill>
          <a:blip r:embed="rId3"/>
          <a:stretch>
            <a:fillRect/>
          </a:stretch>
        </p:blipFill>
        <p:spPr>
          <a:xfrm>
            <a:off x="1199052" y="1414914"/>
            <a:ext cx="7849701" cy="3657600"/>
          </a:xfrm>
          <a:prstGeom prst="rect">
            <a:avLst/>
          </a:prstGeom>
        </p:spPr>
      </p:pic>
    </p:spTree>
    <p:extLst>
      <p:ext uri="{BB962C8B-B14F-4D97-AF65-F5344CB8AC3E}">
        <p14:creationId xmlns:p14="http://schemas.microsoft.com/office/powerpoint/2010/main" val="28951234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976735"/>
            <a:ext cx="7498325" cy="4235319"/>
          </a:xfrm>
        </p:spPr>
        <p:txBody>
          <a:bodyPr/>
          <a:lstStyle/>
          <a:p>
            <a:pPr marL="457200" indent="-457200">
              <a:buFont typeface="+mj-lt"/>
              <a:buAutoNum type="arabicPeriod"/>
            </a:pPr>
            <a:r>
              <a:rPr lang="ru-RU" sz="2400" dirty="0" err="1"/>
              <a:t>Кер</a:t>
            </a:r>
            <a:r>
              <a:rPr lang="uk-UA" sz="2400" dirty="0" err="1"/>
              <a:t>івник</a:t>
            </a:r>
            <a:r>
              <a:rPr lang="uk-UA" sz="2400" dirty="0"/>
              <a:t> ІТ компанії </a:t>
            </a:r>
            <a:r>
              <a:rPr lang="en-US" sz="2400" dirty="0"/>
              <a:t>DevRain Solutions</a:t>
            </a:r>
          </a:p>
          <a:p>
            <a:pPr marL="457200" indent="-457200">
              <a:buFont typeface="+mj-lt"/>
              <a:buAutoNum type="arabicPeriod"/>
            </a:pPr>
            <a:r>
              <a:rPr lang="ru-RU" sz="2400" dirty="0"/>
              <a:t>Автор проекту Донор</a:t>
            </a:r>
            <a:r>
              <a:rPr lang="en-US" sz="2400" dirty="0"/>
              <a:t>UA</a:t>
            </a:r>
            <a:endParaRPr lang="uk-UA" sz="2400" dirty="0"/>
          </a:p>
          <a:p>
            <a:pPr marL="457200" indent="-457200">
              <a:buFont typeface="+mj-lt"/>
              <a:buAutoNum type="arabicPeriod"/>
            </a:pPr>
            <a:r>
              <a:rPr lang="uk-UA" sz="2400" dirty="0"/>
              <a:t>Учасник </a:t>
            </a:r>
            <a:r>
              <a:rPr lang="en-US" sz="2400" dirty="0"/>
              <a:t>Kyiv Smart City</a:t>
            </a:r>
            <a:endParaRPr lang="uk-UA" sz="2400" dirty="0"/>
          </a:p>
          <a:p>
            <a:pPr marL="457200" indent="-457200">
              <a:buFont typeface="+mj-lt"/>
              <a:buAutoNum type="arabicPeriod"/>
            </a:pPr>
            <a:r>
              <a:rPr lang="uk-UA" sz="2400" dirty="0"/>
              <a:t>Експерт Державного агентства з питань електронного врядування</a:t>
            </a:r>
          </a:p>
          <a:p>
            <a:pPr marL="457200" indent="-457200">
              <a:buFont typeface="+mj-lt"/>
              <a:buAutoNum type="arabicPeriod"/>
            </a:pPr>
            <a:r>
              <a:rPr lang="uk-UA" sz="2400" dirty="0"/>
              <a:t>Координатор першого циклу </a:t>
            </a:r>
            <a:r>
              <a:rPr lang="en-US" sz="2400" dirty="0"/>
              <a:t>EGAP Challenge</a:t>
            </a:r>
          </a:p>
          <a:p>
            <a:pPr marL="457200" indent="-457200">
              <a:buFont typeface="+mj-lt"/>
              <a:buAutoNum type="arabicPeriod"/>
            </a:pPr>
            <a:r>
              <a:rPr lang="ru-RU" sz="2400" dirty="0"/>
              <a:t>Ментор </a:t>
            </a:r>
            <a:r>
              <a:rPr lang="uk-UA" sz="2400" dirty="0"/>
              <a:t>1991 </a:t>
            </a:r>
            <a:r>
              <a:rPr lang="en-US" sz="2400" dirty="0"/>
              <a:t>Open Data Incubator, EGAP Challenge, Apps4Cities </a:t>
            </a:r>
            <a:r>
              <a:rPr lang="ru-RU" sz="2400" dirty="0"/>
              <a:t>та </a:t>
            </a:r>
            <a:r>
              <a:rPr lang="uk-UA" sz="2400" dirty="0"/>
              <a:t>ін.</a:t>
            </a:r>
          </a:p>
          <a:p>
            <a:pPr marL="457200" indent="-457200">
              <a:buFont typeface="+mj-lt"/>
              <a:buAutoNum type="arabicPeriod"/>
            </a:pPr>
            <a:r>
              <a:rPr lang="uk-UA" sz="2400" dirty="0"/>
              <a:t>Експерт ПРООН по відкритим даним та </a:t>
            </a:r>
            <a:r>
              <a:rPr lang="en-US" sz="2400" dirty="0"/>
              <a:t>Smart City</a:t>
            </a:r>
            <a:endParaRPr lang="ru-RU" sz="2400" dirty="0"/>
          </a:p>
        </p:txBody>
      </p:sp>
      <p:sp>
        <p:nvSpPr>
          <p:cNvPr id="3" name="Title 2"/>
          <p:cNvSpPr>
            <a:spLocks noGrp="1"/>
          </p:cNvSpPr>
          <p:nvPr>
            <p:ph type="title"/>
          </p:nvPr>
        </p:nvSpPr>
        <p:spPr/>
        <p:txBody>
          <a:bodyPr/>
          <a:lstStyle/>
          <a:p>
            <a:r>
              <a:rPr lang="uk-UA" dirty="0"/>
              <a:t>Чому я тут?</a:t>
            </a:r>
            <a:endParaRPr lang="en-US" dirty="0"/>
          </a:p>
        </p:txBody>
      </p:sp>
    </p:spTree>
    <p:extLst>
      <p:ext uri="{BB962C8B-B14F-4D97-AF65-F5344CB8AC3E}">
        <p14:creationId xmlns:p14="http://schemas.microsoft.com/office/powerpoint/2010/main" val="28485233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Архітектура «розумного» міста </a:t>
            </a:r>
            <a:r>
              <a:rPr lang="en-US" dirty="0"/>
              <a:t>(Part 1)</a:t>
            </a:r>
          </a:p>
        </p:txBody>
      </p:sp>
      <p:sp>
        <p:nvSpPr>
          <p:cNvPr id="6" name="Content Placeholder 5"/>
          <p:cNvSpPr>
            <a:spLocks noGrp="1"/>
          </p:cNvSpPr>
          <p:nvPr>
            <p:ph idx="1"/>
          </p:nvPr>
        </p:nvSpPr>
        <p:spPr>
          <a:xfrm>
            <a:off x="269264" y="891886"/>
            <a:ext cx="5990288" cy="551233"/>
          </a:xfrm>
        </p:spPr>
        <p:txBody>
          <a:bodyPr/>
          <a:lstStyle/>
          <a:p>
            <a:endParaRPr lang="en-US"/>
          </a:p>
        </p:txBody>
      </p:sp>
      <p:pic>
        <p:nvPicPr>
          <p:cNvPr id="8" name="Picture 7"/>
          <p:cNvPicPr>
            <a:picLocks noChangeAspect="1"/>
          </p:cNvPicPr>
          <p:nvPr/>
        </p:nvPicPr>
        <p:blipFill>
          <a:blip r:embed="rId2"/>
          <a:stretch>
            <a:fillRect/>
          </a:stretch>
        </p:blipFill>
        <p:spPr>
          <a:xfrm>
            <a:off x="1032842" y="1109648"/>
            <a:ext cx="6954491" cy="3914804"/>
          </a:xfrm>
          <a:prstGeom prst="rect">
            <a:avLst/>
          </a:prstGeom>
        </p:spPr>
      </p:pic>
    </p:spTree>
    <p:extLst>
      <p:ext uri="{BB962C8B-B14F-4D97-AF65-F5344CB8AC3E}">
        <p14:creationId xmlns:p14="http://schemas.microsoft.com/office/powerpoint/2010/main" val="407883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Архітектура «розумного» міста </a:t>
            </a:r>
            <a:r>
              <a:rPr lang="en-US" dirty="0"/>
              <a:t>(Part </a:t>
            </a:r>
            <a:r>
              <a:rPr lang="uk-UA" dirty="0"/>
              <a:t>2</a:t>
            </a:r>
            <a:r>
              <a:rPr lang="en-US" dirty="0"/>
              <a:t>)</a:t>
            </a:r>
          </a:p>
        </p:txBody>
      </p:sp>
      <p:sp>
        <p:nvSpPr>
          <p:cNvPr id="6" name="Content Placeholder 5"/>
          <p:cNvSpPr>
            <a:spLocks noGrp="1"/>
          </p:cNvSpPr>
          <p:nvPr>
            <p:ph idx="1"/>
          </p:nvPr>
        </p:nvSpPr>
        <p:spPr>
          <a:xfrm>
            <a:off x="269264" y="891886"/>
            <a:ext cx="5990288" cy="551233"/>
          </a:xfrm>
        </p:spPr>
        <p:txBody>
          <a:bodyPr/>
          <a:lstStyle/>
          <a:p>
            <a:endParaRPr lang="en-US" dirty="0"/>
          </a:p>
        </p:txBody>
      </p:sp>
      <p:pic>
        <p:nvPicPr>
          <p:cNvPr id="8" name="Picture 7"/>
          <p:cNvPicPr>
            <a:picLocks noChangeAspect="1"/>
          </p:cNvPicPr>
          <p:nvPr/>
        </p:nvPicPr>
        <p:blipFill>
          <a:blip r:embed="rId2"/>
          <a:stretch>
            <a:fillRect/>
          </a:stretch>
        </p:blipFill>
        <p:spPr>
          <a:xfrm>
            <a:off x="46737" y="1071769"/>
            <a:ext cx="6904485" cy="3436169"/>
          </a:xfrm>
          <a:prstGeom prst="rect">
            <a:avLst/>
          </a:prstGeom>
        </p:spPr>
      </p:pic>
      <p:pic>
        <p:nvPicPr>
          <p:cNvPr id="9" name="Picture 8"/>
          <p:cNvPicPr>
            <a:picLocks noChangeAspect="1"/>
          </p:cNvPicPr>
          <p:nvPr/>
        </p:nvPicPr>
        <p:blipFill>
          <a:blip r:embed="rId3"/>
          <a:stretch>
            <a:fillRect/>
          </a:stretch>
        </p:blipFill>
        <p:spPr>
          <a:xfrm>
            <a:off x="2362200" y="3898306"/>
            <a:ext cx="6735063" cy="1181162"/>
          </a:xfrm>
          <a:prstGeom prst="rect">
            <a:avLst/>
          </a:prstGeom>
        </p:spPr>
      </p:pic>
    </p:spTree>
    <p:extLst>
      <p:ext uri="{BB962C8B-B14F-4D97-AF65-F5344CB8AC3E}">
        <p14:creationId xmlns:p14="http://schemas.microsoft.com/office/powerpoint/2010/main" val="165649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5"/>
            <a:ext cx="5000569" cy="3681321"/>
          </a:xfrm>
        </p:spPr>
        <p:txBody>
          <a:bodyPr/>
          <a:lstStyle/>
          <a:p>
            <a:pPr marL="457200" indent="-457200">
              <a:buAutoNum type="arabicPeriod"/>
            </a:pPr>
            <a:r>
              <a:rPr lang="en-US" sz="2400" dirty="0">
                <a:hlinkClick r:id="rId2"/>
              </a:rPr>
              <a:t>http://data.gov.ua/passport/04c2bc1a-f134-4b3e-84f4-1c06770423fb</a:t>
            </a:r>
            <a:r>
              <a:rPr lang="uk-UA" sz="2400" dirty="0"/>
              <a:t> </a:t>
            </a:r>
            <a:endParaRPr lang="en-US" sz="2400" dirty="0"/>
          </a:p>
          <a:p>
            <a:pPr marL="457200" indent="-457200">
              <a:buAutoNum type="arabicPeriod"/>
            </a:pPr>
            <a:r>
              <a:rPr lang="en-US" sz="2400" dirty="0">
                <a:hlinkClick r:id="rId3"/>
              </a:rPr>
              <a:t>http://data.gov.ua/passport/1890e476-2c76-4042-97aa-f77809b085e5</a:t>
            </a:r>
            <a:r>
              <a:rPr lang="en-US" sz="2400" dirty="0"/>
              <a:t> </a:t>
            </a:r>
            <a:endParaRPr lang="uk-UA" sz="2400" dirty="0"/>
          </a:p>
          <a:p>
            <a:pPr marL="457200" indent="-457200">
              <a:buAutoNum type="arabicPeriod"/>
            </a:pPr>
            <a:r>
              <a:rPr lang="en-US" sz="2400" dirty="0">
                <a:hlinkClick r:id="rId4"/>
              </a:rPr>
              <a:t>http://krogerc.info/ua/komcentr/publics/detail/21258.html</a:t>
            </a:r>
            <a:endParaRPr lang="en-US" sz="2400" dirty="0"/>
          </a:p>
          <a:p>
            <a:pPr marL="457200" indent="-457200">
              <a:buAutoNum type="arabicPeriod"/>
            </a:pPr>
            <a:r>
              <a:rPr lang="en-US" sz="2400" dirty="0">
                <a:hlinkClick r:id="rId5"/>
              </a:rPr>
              <a:t>https://www.facebook.com/olexiim/posts/605634132979260</a:t>
            </a:r>
            <a:r>
              <a:rPr lang="en-US" sz="2400" dirty="0"/>
              <a:t> </a:t>
            </a:r>
            <a:r>
              <a:rPr lang="uk-UA" sz="2400" dirty="0"/>
              <a:t> </a:t>
            </a:r>
            <a:endParaRPr lang="ru-RU" sz="2400" dirty="0"/>
          </a:p>
        </p:txBody>
      </p:sp>
      <p:sp>
        <p:nvSpPr>
          <p:cNvPr id="3" name="Title 2"/>
          <p:cNvSpPr>
            <a:spLocks noGrp="1"/>
          </p:cNvSpPr>
          <p:nvPr>
            <p:ph type="title"/>
          </p:nvPr>
        </p:nvSpPr>
        <p:spPr/>
        <p:txBody>
          <a:bodyPr/>
          <a:lstStyle/>
          <a:p>
            <a:r>
              <a:rPr lang="uk-UA" dirty="0"/>
              <a:t>Приклади «відкритих» даних</a:t>
            </a:r>
            <a:endParaRPr lang="en-US" dirty="0"/>
          </a:p>
        </p:txBody>
      </p:sp>
      <p:pic>
        <p:nvPicPr>
          <p:cNvPr id="5" name="Picture 4"/>
          <p:cNvPicPr>
            <a:picLocks noChangeAspect="1"/>
          </p:cNvPicPr>
          <p:nvPr/>
        </p:nvPicPr>
        <p:blipFill>
          <a:blip r:embed="rId6"/>
          <a:stretch>
            <a:fillRect/>
          </a:stretch>
        </p:blipFill>
        <p:spPr>
          <a:xfrm>
            <a:off x="6005577" y="2712919"/>
            <a:ext cx="2667372" cy="2162477"/>
          </a:xfrm>
          <a:prstGeom prst="rect">
            <a:avLst/>
          </a:prstGeom>
        </p:spPr>
      </p:pic>
    </p:spTree>
    <p:extLst>
      <p:ext uri="{BB962C8B-B14F-4D97-AF65-F5344CB8AC3E}">
        <p14:creationId xmlns:p14="http://schemas.microsoft.com/office/powerpoint/2010/main" val="407135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722660" cy="2339415"/>
          </a:xfrm>
        </p:spPr>
        <p:txBody>
          <a:bodyPr/>
          <a:lstStyle/>
          <a:p>
            <a:pPr marL="0" indent="0">
              <a:buNone/>
            </a:pPr>
            <a:endParaRPr lang="en-US" sz="3200" dirty="0"/>
          </a:p>
          <a:p>
            <a:pPr marL="0" indent="0">
              <a:buNone/>
            </a:pPr>
            <a:endParaRPr lang="en-US" sz="3200" dirty="0"/>
          </a:p>
          <a:p>
            <a:pPr marL="0" indent="0">
              <a:buNone/>
            </a:pPr>
            <a:r>
              <a:rPr lang="ru-RU" sz="3200" dirty="0" err="1"/>
              <a:t>Олександр</a:t>
            </a:r>
            <a:r>
              <a:rPr lang="ru-RU" sz="3200" dirty="0"/>
              <a:t> </a:t>
            </a:r>
            <a:r>
              <a:rPr lang="ru-RU" sz="3200" dirty="0" err="1"/>
              <a:t>Краковецький</a:t>
            </a:r>
            <a:endParaRPr lang="en-US" sz="3200" dirty="0"/>
          </a:p>
          <a:p>
            <a:pPr marL="0" indent="0">
              <a:buNone/>
            </a:pPr>
            <a:r>
              <a:rPr lang="en-US" sz="2000" dirty="0"/>
              <a:t>CEO, DevRain Solutions</a:t>
            </a:r>
          </a:p>
          <a:p>
            <a:pPr marL="0" indent="0">
              <a:buNone/>
            </a:pPr>
            <a:r>
              <a:rPr lang="en-US" sz="2000" dirty="0">
                <a:hlinkClick r:id="rId2"/>
              </a:rPr>
              <a:t>alex.krakovetskiy@devrain.com</a:t>
            </a:r>
            <a:r>
              <a:rPr lang="ru-RU" sz="2000" dirty="0"/>
              <a:t> </a:t>
            </a:r>
          </a:p>
        </p:txBody>
      </p:sp>
      <p:sp>
        <p:nvSpPr>
          <p:cNvPr id="2" name="Title 1"/>
          <p:cNvSpPr>
            <a:spLocks noGrp="1"/>
          </p:cNvSpPr>
          <p:nvPr>
            <p:ph type="title"/>
          </p:nvPr>
        </p:nvSpPr>
        <p:spPr/>
        <p:txBody>
          <a:bodyPr/>
          <a:lstStyle/>
          <a:p>
            <a:r>
              <a:rPr lang="ru-RU" dirty="0" err="1"/>
              <a:t>Питання</a:t>
            </a:r>
            <a:r>
              <a:rPr lang="ru-RU" dirty="0"/>
              <a:t>?</a:t>
            </a:r>
            <a:endParaRPr lang="en-US" dirty="0"/>
          </a:p>
        </p:txBody>
      </p:sp>
      <p:pic>
        <p:nvPicPr>
          <p:cNvPr id="6146" name="Picture 2" descr="Олександр Краковецьки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351" y="1767187"/>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5"/>
            <a:ext cx="5000569" cy="2277860"/>
          </a:xfrm>
        </p:spPr>
        <p:txBody>
          <a:bodyPr/>
          <a:lstStyle/>
          <a:p>
            <a:pPr marL="0" indent="0">
              <a:buNone/>
            </a:pPr>
            <a:r>
              <a:rPr lang="ru-RU" sz="2400" dirty="0" err="1"/>
              <a:t>Концепція</a:t>
            </a:r>
            <a:r>
              <a:rPr lang="ru-RU" sz="2400" dirty="0"/>
              <a:t>, за </a:t>
            </a:r>
            <a:r>
              <a:rPr lang="ru-RU" sz="2400" dirty="0" err="1"/>
              <a:t>якою</a:t>
            </a:r>
            <a:r>
              <a:rPr lang="ru-RU" sz="2400" dirty="0"/>
              <a:t> </a:t>
            </a:r>
            <a:r>
              <a:rPr lang="ru-RU" sz="2400" dirty="0" err="1"/>
              <a:t>певні</a:t>
            </a:r>
            <a:r>
              <a:rPr lang="ru-RU" sz="2400" dirty="0"/>
              <a:t> </a:t>
            </a:r>
            <a:r>
              <a:rPr lang="ru-RU" sz="2400" dirty="0" err="1"/>
              <a:t>дані</a:t>
            </a:r>
            <a:r>
              <a:rPr lang="ru-RU" sz="2400" dirty="0"/>
              <a:t> </a:t>
            </a:r>
            <a:r>
              <a:rPr lang="ru-RU" sz="2400" dirty="0" err="1"/>
              <a:t>мають</a:t>
            </a:r>
            <a:r>
              <a:rPr lang="ru-RU" sz="2400" dirty="0"/>
              <a:t> бути </a:t>
            </a:r>
            <a:r>
              <a:rPr lang="ru-RU" sz="2400" dirty="0" err="1"/>
              <a:t>вільними</a:t>
            </a:r>
            <a:r>
              <a:rPr lang="ru-RU" sz="2400" dirty="0"/>
              <a:t> для </a:t>
            </a:r>
            <a:r>
              <a:rPr lang="ru-RU" sz="2400" dirty="0" err="1"/>
              <a:t>використання</a:t>
            </a:r>
            <a:r>
              <a:rPr lang="ru-RU" sz="2400" dirty="0"/>
              <a:t> та </a:t>
            </a:r>
            <a:r>
              <a:rPr lang="ru-RU" sz="2400" dirty="0" err="1"/>
              <a:t>розповсюдження</a:t>
            </a:r>
            <a:r>
              <a:rPr lang="ru-RU" sz="2400" dirty="0"/>
              <a:t> будь-</a:t>
            </a:r>
            <a:r>
              <a:rPr lang="ru-RU" sz="2400" dirty="0" err="1"/>
              <a:t>якою</a:t>
            </a:r>
            <a:r>
              <a:rPr lang="ru-RU" sz="2400" dirty="0"/>
              <a:t> особою.</a:t>
            </a:r>
          </a:p>
          <a:p>
            <a:pPr marL="0" indent="0">
              <a:buNone/>
            </a:pPr>
            <a:endParaRPr lang="ru-RU" sz="2400" dirty="0"/>
          </a:p>
          <a:p>
            <a:pPr marL="0" indent="0">
              <a:buNone/>
            </a:pPr>
            <a:r>
              <a:rPr lang="en-US" sz="2400" dirty="0">
                <a:hlinkClick r:id="rId2"/>
              </a:rPr>
              <a:t>http://data.gov.ua/</a:t>
            </a:r>
            <a:r>
              <a:rPr lang="uk-UA" sz="2400" dirty="0"/>
              <a:t> </a:t>
            </a:r>
            <a:endParaRPr lang="ru-RU" sz="2400" dirty="0"/>
          </a:p>
        </p:txBody>
      </p:sp>
      <p:sp>
        <p:nvSpPr>
          <p:cNvPr id="3" name="Title 2"/>
          <p:cNvSpPr>
            <a:spLocks noGrp="1"/>
          </p:cNvSpPr>
          <p:nvPr>
            <p:ph type="title"/>
          </p:nvPr>
        </p:nvSpPr>
        <p:spPr/>
        <p:txBody>
          <a:bodyPr/>
          <a:lstStyle/>
          <a:p>
            <a:r>
              <a:rPr lang="uk-UA" dirty="0"/>
              <a:t>Відкриті дані</a:t>
            </a:r>
            <a:endParaRPr lang="en-US" dirty="0"/>
          </a:p>
        </p:txBody>
      </p:sp>
    </p:spTree>
    <p:extLst>
      <p:ext uri="{BB962C8B-B14F-4D97-AF65-F5344CB8AC3E}">
        <p14:creationId xmlns:p14="http://schemas.microsoft.com/office/powerpoint/2010/main" val="28617512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5"/>
            <a:ext cx="8441601" cy="495833"/>
          </a:xfrm>
        </p:spPr>
        <p:txBody>
          <a:bodyPr/>
          <a:lstStyle/>
          <a:p>
            <a:pPr marL="0" indent="0">
              <a:buNone/>
            </a:pPr>
            <a:r>
              <a:rPr lang="en-US" sz="2600" dirty="0">
                <a:hlinkClick r:id="rId2"/>
              </a:rPr>
              <a:t>http://5stardata.info/</a:t>
            </a:r>
            <a:r>
              <a:rPr lang="en-US" sz="2600" dirty="0"/>
              <a:t> </a:t>
            </a:r>
            <a:endParaRPr lang="ru-RU" sz="2600" dirty="0"/>
          </a:p>
        </p:txBody>
      </p:sp>
      <p:sp>
        <p:nvSpPr>
          <p:cNvPr id="3" name="Title 2"/>
          <p:cNvSpPr>
            <a:spLocks noGrp="1"/>
          </p:cNvSpPr>
          <p:nvPr>
            <p:ph type="title"/>
          </p:nvPr>
        </p:nvSpPr>
        <p:spPr/>
        <p:txBody>
          <a:bodyPr/>
          <a:lstStyle/>
          <a:p>
            <a:r>
              <a:rPr lang="uk-UA" dirty="0"/>
              <a:t>Відкриті дані</a:t>
            </a:r>
            <a:endParaRPr lang="en-US" dirty="0"/>
          </a:p>
        </p:txBody>
      </p:sp>
      <p:pic>
        <p:nvPicPr>
          <p:cNvPr id="1026" name="Picture 2" descr="5-star steps by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051" y="659899"/>
            <a:ext cx="66675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2252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41601" cy="3047301"/>
          </a:xfrm>
        </p:spPr>
        <p:txBody>
          <a:bodyPr/>
          <a:lstStyle/>
          <a:p>
            <a:pPr marL="0" indent="0">
              <a:buNone/>
            </a:pPr>
            <a:endParaRPr lang="en-US" sz="2200" dirty="0"/>
          </a:p>
          <a:p>
            <a:pPr marL="457200" indent="-457200">
              <a:buFont typeface="+mj-lt"/>
              <a:buAutoNum type="arabicPeriod"/>
            </a:pPr>
            <a:r>
              <a:rPr lang="en-US" sz="2200" dirty="0"/>
              <a:t>JSON</a:t>
            </a:r>
          </a:p>
          <a:p>
            <a:pPr marL="457200" indent="-457200">
              <a:buFont typeface="+mj-lt"/>
              <a:buAutoNum type="arabicPeriod"/>
            </a:pPr>
            <a:r>
              <a:rPr lang="en-US" sz="2200" dirty="0">
                <a:solidFill>
                  <a:srgbClr val="505050"/>
                </a:solidFill>
              </a:rPr>
              <a:t>XML/RDF</a:t>
            </a:r>
          </a:p>
          <a:p>
            <a:pPr marL="457200" indent="-457200">
              <a:buFont typeface="+mj-lt"/>
              <a:buAutoNum type="arabicPeriod"/>
            </a:pPr>
            <a:r>
              <a:rPr lang="en-US" sz="2200" dirty="0">
                <a:solidFill>
                  <a:srgbClr val="505050"/>
                </a:solidFill>
              </a:rPr>
              <a:t>TEXT/CSV/Markdown</a:t>
            </a:r>
          </a:p>
          <a:p>
            <a:pPr marL="457200" indent="-457200">
              <a:buFont typeface="+mj-lt"/>
              <a:buAutoNum type="arabicPeriod"/>
            </a:pPr>
            <a:endParaRPr lang="en-US" sz="2200" dirty="0">
              <a:solidFill>
                <a:srgbClr val="505050"/>
              </a:solidFill>
            </a:endParaRPr>
          </a:p>
          <a:p>
            <a:pPr marL="457200" indent="-457200">
              <a:buFont typeface="+mj-lt"/>
              <a:buAutoNum type="arabicPeriod"/>
            </a:pPr>
            <a:r>
              <a:rPr lang="en-US" sz="2200" strike="sngStrike" dirty="0">
                <a:solidFill>
                  <a:srgbClr val="505050"/>
                </a:solidFill>
              </a:rPr>
              <a:t>HTML</a:t>
            </a:r>
          </a:p>
          <a:p>
            <a:pPr marL="457200" indent="-457200">
              <a:buFont typeface="+mj-lt"/>
              <a:buAutoNum type="arabicPeriod"/>
            </a:pPr>
            <a:r>
              <a:rPr lang="en-US" sz="2200" strike="sngStrike" dirty="0">
                <a:solidFill>
                  <a:srgbClr val="505050"/>
                </a:solidFill>
              </a:rPr>
              <a:t>PDF</a:t>
            </a:r>
          </a:p>
          <a:p>
            <a:pPr marL="457200" indent="-457200">
              <a:buFont typeface="+mj-lt"/>
              <a:buAutoNum type="arabicPeriod"/>
            </a:pPr>
            <a:r>
              <a:rPr lang="en-US" sz="2200" strike="sngStrike" dirty="0">
                <a:solidFill>
                  <a:srgbClr val="505050"/>
                </a:solidFill>
              </a:rPr>
              <a:t>Word</a:t>
            </a:r>
            <a:endParaRPr lang="ru-RU" sz="2200" strike="sngStrike" dirty="0">
              <a:solidFill>
                <a:srgbClr val="505050"/>
              </a:solidFill>
            </a:endParaRPr>
          </a:p>
        </p:txBody>
      </p:sp>
      <p:sp>
        <p:nvSpPr>
          <p:cNvPr id="3" name="Title 2"/>
          <p:cNvSpPr>
            <a:spLocks noGrp="1"/>
          </p:cNvSpPr>
          <p:nvPr>
            <p:ph type="title"/>
          </p:nvPr>
        </p:nvSpPr>
        <p:spPr/>
        <p:txBody>
          <a:bodyPr/>
          <a:lstStyle/>
          <a:p>
            <a:r>
              <a:rPr lang="ru-RU" dirty="0" err="1"/>
              <a:t>Формати</a:t>
            </a:r>
            <a:endParaRPr lang="en-US" dirty="0"/>
          </a:p>
        </p:txBody>
      </p:sp>
    </p:spTree>
    <p:extLst>
      <p:ext uri="{BB962C8B-B14F-4D97-AF65-F5344CB8AC3E}">
        <p14:creationId xmlns:p14="http://schemas.microsoft.com/office/powerpoint/2010/main" val="35346865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296081" cy="939136"/>
          </a:xfrm>
        </p:spPr>
        <p:txBody>
          <a:bodyPr>
            <a:normAutofit fontScale="90000"/>
          </a:bodyPr>
          <a:lstStyle/>
          <a:p>
            <a:br>
              <a:rPr lang="en-US" dirty="0"/>
            </a:br>
            <a:br>
              <a:rPr lang="en-US" dirty="0"/>
            </a:br>
            <a:endParaRPr lang="en-US" dirty="0"/>
          </a:p>
        </p:txBody>
      </p:sp>
      <p:sp>
        <p:nvSpPr>
          <p:cNvPr id="3" name="Content Placeholder 2"/>
          <p:cNvSpPr>
            <a:spLocks noGrp="1"/>
          </p:cNvSpPr>
          <p:nvPr>
            <p:ph idx="1"/>
          </p:nvPr>
        </p:nvSpPr>
        <p:spPr>
          <a:xfrm>
            <a:off x="1842795" y="1592981"/>
            <a:ext cx="6312160" cy="3039741"/>
          </a:xfrm>
        </p:spPr>
        <p:txBody>
          <a:bodyPr>
            <a:normAutofit/>
          </a:bodyPr>
          <a:lstStyle/>
          <a:p>
            <a:pPr marL="0" indent="0">
              <a:lnSpc>
                <a:spcPct val="100000"/>
              </a:lnSpc>
              <a:buNone/>
            </a:pPr>
            <a:endParaRPr lang="uk-UA" i="1" dirty="0">
              <a:solidFill>
                <a:schemeClr val="tx2"/>
              </a:solidFill>
              <a:latin typeface="Segoe UI Semilight" panose="020B0402040204020203" pitchFamily="34" charset="0"/>
              <a:cs typeface="Segoe UI Semilight" panose="020B0402040204020203" pitchFamily="34" charset="0"/>
            </a:endParaRPr>
          </a:p>
          <a:p>
            <a:pPr marL="0" indent="0">
              <a:lnSpc>
                <a:spcPct val="100000"/>
              </a:lnSpc>
              <a:buNone/>
            </a:pPr>
            <a:r>
              <a:rPr lang="uk-UA" i="1" dirty="0" err="1">
                <a:solidFill>
                  <a:schemeClr val="tx2"/>
                </a:solidFill>
                <a:latin typeface="Segoe UI Semilight" panose="020B0402040204020203" pitchFamily="34" charset="0"/>
                <a:cs typeface="Segoe UI Semilight" panose="020B0402040204020203" pitchFamily="34" charset="0"/>
              </a:rPr>
              <a:t>Інтероперабельність</a:t>
            </a:r>
            <a:r>
              <a:rPr lang="uk-UA" i="1" dirty="0">
                <a:solidFill>
                  <a:schemeClr val="tx2"/>
                </a:solidFill>
                <a:latin typeface="Segoe UI Semilight" panose="020B0402040204020203" pitchFamily="34" charset="0"/>
                <a:cs typeface="Segoe UI Semilight" panose="020B0402040204020203" pitchFamily="34" charset="0"/>
              </a:rPr>
              <a:t> – здатність різних програм, систем та мереж до ефективної спільної роботи, обміну інформацією та її використання.</a:t>
            </a:r>
            <a:endParaRPr lang="en-US" i="1"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71963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5"/>
            <a:ext cx="8441601" cy="3884453"/>
          </a:xfrm>
        </p:spPr>
        <p:txBody>
          <a:bodyPr numCol="2"/>
          <a:lstStyle/>
          <a:p>
            <a:pPr marL="0" indent="0">
              <a:buNone/>
            </a:pPr>
            <a:r>
              <a:rPr lang="en-US" sz="1400" dirty="0">
                <a:solidFill>
                  <a:srgbClr val="505050"/>
                </a:solidFill>
              </a:rPr>
              <a:t>{</a:t>
            </a:r>
          </a:p>
          <a:p>
            <a:pPr marL="0" indent="0">
              <a:buNone/>
            </a:pPr>
            <a:r>
              <a:rPr lang="en-US" sz="1400" dirty="0">
                <a:solidFill>
                  <a:srgbClr val="505050"/>
                </a:solidFill>
              </a:rPr>
              <a:t>   "</a:t>
            </a:r>
            <a:r>
              <a:rPr lang="en-US" sz="1400" dirty="0" err="1">
                <a:solidFill>
                  <a:srgbClr val="505050"/>
                </a:solidFill>
              </a:rPr>
              <a:t>firstName</a:t>
            </a:r>
            <a:r>
              <a:rPr lang="en-US" sz="1400" dirty="0">
                <a:solidFill>
                  <a:srgbClr val="505050"/>
                </a:solidFill>
              </a:rPr>
              <a:t>": "</a:t>
            </a:r>
            <a:r>
              <a:rPr lang="ru-RU" sz="1400" dirty="0">
                <a:solidFill>
                  <a:srgbClr val="505050"/>
                </a:solidFill>
              </a:rPr>
              <a:t>Иван",</a:t>
            </a:r>
          </a:p>
          <a:p>
            <a:pPr marL="0" indent="0">
              <a:buNone/>
            </a:pPr>
            <a:r>
              <a:rPr lang="ru-RU" sz="1400" dirty="0">
                <a:solidFill>
                  <a:srgbClr val="505050"/>
                </a:solidFill>
              </a:rPr>
              <a:t>   "</a:t>
            </a:r>
            <a:r>
              <a:rPr lang="en-US" sz="1400" dirty="0" err="1">
                <a:solidFill>
                  <a:srgbClr val="505050"/>
                </a:solidFill>
              </a:rPr>
              <a:t>lastName</a:t>
            </a:r>
            <a:r>
              <a:rPr lang="en-US" sz="1400" dirty="0">
                <a:solidFill>
                  <a:srgbClr val="505050"/>
                </a:solidFill>
              </a:rPr>
              <a:t>": "</a:t>
            </a:r>
            <a:r>
              <a:rPr lang="ru-RU" sz="1400" dirty="0">
                <a:solidFill>
                  <a:srgbClr val="505050"/>
                </a:solidFill>
              </a:rPr>
              <a:t>Иванов",</a:t>
            </a:r>
          </a:p>
          <a:p>
            <a:pPr marL="0" indent="0">
              <a:buNone/>
            </a:pPr>
            <a:r>
              <a:rPr lang="ru-RU" sz="1400" dirty="0">
                <a:solidFill>
                  <a:srgbClr val="505050"/>
                </a:solidFill>
              </a:rPr>
              <a:t>   "</a:t>
            </a:r>
            <a:r>
              <a:rPr lang="en-US" sz="1400" dirty="0">
                <a:solidFill>
                  <a:srgbClr val="505050"/>
                </a:solidFill>
              </a:rPr>
              <a:t>address": {</a:t>
            </a:r>
          </a:p>
          <a:p>
            <a:pPr marL="0" indent="0">
              <a:buNone/>
            </a:pPr>
            <a:r>
              <a:rPr lang="en-US" sz="1400" dirty="0">
                <a:solidFill>
                  <a:srgbClr val="505050"/>
                </a:solidFill>
              </a:rPr>
              <a:t>       "</a:t>
            </a:r>
            <a:r>
              <a:rPr lang="en-US" sz="1400" dirty="0" err="1">
                <a:solidFill>
                  <a:srgbClr val="505050"/>
                </a:solidFill>
              </a:rPr>
              <a:t>streetAddress</a:t>
            </a:r>
            <a:r>
              <a:rPr lang="en-US" sz="1400" dirty="0">
                <a:solidFill>
                  <a:srgbClr val="505050"/>
                </a:solidFill>
              </a:rPr>
              <a:t>": "</a:t>
            </a:r>
            <a:r>
              <a:rPr lang="ru-RU" sz="1400" dirty="0">
                <a:solidFill>
                  <a:srgbClr val="505050"/>
                </a:solidFill>
              </a:rPr>
              <a:t>Московское ш., 101, кв.101",</a:t>
            </a:r>
          </a:p>
          <a:p>
            <a:pPr marL="0" indent="0">
              <a:buNone/>
            </a:pPr>
            <a:r>
              <a:rPr lang="ru-RU" sz="1400" dirty="0">
                <a:solidFill>
                  <a:srgbClr val="505050"/>
                </a:solidFill>
              </a:rPr>
              <a:t>       "</a:t>
            </a:r>
            <a:r>
              <a:rPr lang="en-US" sz="1400" dirty="0">
                <a:solidFill>
                  <a:srgbClr val="505050"/>
                </a:solidFill>
              </a:rPr>
              <a:t>city": "</a:t>
            </a:r>
            <a:r>
              <a:rPr lang="ru-RU" sz="1400" dirty="0">
                <a:solidFill>
                  <a:srgbClr val="505050"/>
                </a:solidFill>
              </a:rPr>
              <a:t>Ленинград",</a:t>
            </a:r>
          </a:p>
          <a:p>
            <a:pPr marL="0" indent="0">
              <a:buNone/>
            </a:pPr>
            <a:r>
              <a:rPr lang="ru-RU" sz="1400" dirty="0">
                <a:solidFill>
                  <a:srgbClr val="505050"/>
                </a:solidFill>
              </a:rPr>
              <a:t>       "</a:t>
            </a:r>
            <a:r>
              <a:rPr lang="en-US" sz="1400" dirty="0" err="1">
                <a:solidFill>
                  <a:srgbClr val="505050"/>
                </a:solidFill>
              </a:rPr>
              <a:t>postalCode</a:t>
            </a:r>
            <a:r>
              <a:rPr lang="en-US" sz="1400" dirty="0">
                <a:solidFill>
                  <a:srgbClr val="505050"/>
                </a:solidFill>
              </a:rPr>
              <a:t>": 101101</a:t>
            </a:r>
          </a:p>
          <a:p>
            <a:pPr marL="0" indent="0">
              <a:buNone/>
            </a:pPr>
            <a:r>
              <a:rPr lang="en-US" sz="1400" dirty="0">
                <a:solidFill>
                  <a:srgbClr val="505050"/>
                </a:solidFill>
              </a:rPr>
              <a:t>   },</a:t>
            </a:r>
          </a:p>
          <a:p>
            <a:pPr marL="0" indent="0">
              <a:buNone/>
            </a:pPr>
            <a:r>
              <a:rPr lang="en-US" sz="1400" dirty="0">
                <a:solidFill>
                  <a:srgbClr val="505050"/>
                </a:solidFill>
              </a:rPr>
              <a:t>   "</a:t>
            </a:r>
            <a:r>
              <a:rPr lang="en-US" sz="1400" dirty="0" err="1">
                <a:solidFill>
                  <a:srgbClr val="505050"/>
                </a:solidFill>
              </a:rPr>
              <a:t>phoneNumbers</a:t>
            </a:r>
            <a:r>
              <a:rPr lang="en-US" sz="1400" dirty="0">
                <a:solidFill>
                  <a:srgbClr val="505050"/>
                </a:solidFill>
              </a:rPr>
              <a:t>": [</a:t>
            </a:r>
          </a:p>
          <a:p>
            <a:pPr marL="0" indent="0">
              <a:buNone/>
            </a:pPr>
            <a:r>
              <a:rPr lang="en-US" sz="1400" dirty="0">
                <a:solidFill>
                  <a:srgbClr val="505050"/>
                </a:solidFill>
              </a:rPr>
              <a:t>       "812 123-1234",</a:t>
            </a:r>
          </a:p>
          <a:p>
            <a:pPr marL="0" indent="0">
              <a:buNone/>
            </a:pPr>
            <a:r>
              <a:rPr lang="en-US" sz="1400" dirty="0">
                <a:solidFill>
                  <a:srgbClr val="505050"/>
                </a:solidFill>
              </a:rPr>
              <a:t>       "916 123-4567"</a:t>
            </a:r>
          </a:p>
          <a:p>
            <a:pPr marL="0" indent="0">
              <a:buNone/>
            </a:pPr>
            <a:r>
              <a:rPr lang="en-US" sz="1400" dirty="0">
                <a:solidFill>
                  <a:srgbClr val="505050"/>
                </a:solidFill>
              </a:rPr>
              <a:t>   ]</a:t>
            </a:r>
          </a:p>
          <a:p>
            <a:pPr marL="0" indent="0">
              <a:buNone/>
            </a:pPr>
            <a:r>
              <a:rPr lang="en-US" sz="1400" dirty="0">
                <a:solidFill>
                  <a:srgbClr val="505050"/>
                </a:solidFill>
              </a:rPr>
              <a:t>}</a:t>
            </a:r>
          </a:p>
          <a:p>
            <a:pPr marL="0" indent="0">
              <a:buNone/>
            </a:pPr>
            <a:endParaRPr lang="en-US" sz="1400" dirty="0">
              <a:solidFill>
                <a:srgbClr val="505050"/>
              </a:solidFill>
            </a:endParaRPr>
          </a:p>
          <a:p>
            <a:pPr marL="0" indent="0">
              <a:buNone/>
            </a:pPr>
            <a:endParaRPr lang="en-US" sz="1400" dirty="0">
              <a:solidFill>
                <a:srgbClr val="505050"/>
              </a:solidFill>
            </a:endParaRPr>
          </a:p>
          <a:p>
            <a:pPr marL="0" indent="0">
              <a:buNone/>
            </a:pPr>
            <a:endParaRPr lang="en-US" sz="1400" dirty="0">
              <a:solidFill>
                <a:srgbClr val="505050"/>
              </a:solidFill>
            </a:endParaRPr>
          </a:p>
          <a:p>
            <a:pPr marL="0" indent="0">
              <a:buNone/>
            </a:pPr>
            <a:r>
              <a:rPr lang="en-US" sz="1400" dirty="0">
                <a:solidFill>
                  <a:srgbClr val="505050"/>
                </a:solidFill>
              </a:rPr>
              <a:t>&lt;person&gt;</a:t>
            </a:r>
          </a:p>
          <a:p>
            <a:pPr marL="0" indent="0">
              <a:buNone/>
            </a:pPr>
            <a:r>
              <a:rPr lang="en-US" sz="1400" dirty="0">
                <a:solidFill>
                  <a:srgbClr val="505050"/>
                </a:solidFill>
              </a:rPr>
              <a:t>  &lt;</a:t>
            </a:r>
            <a:r>
              <a:rPr lang="en-US" sz="1400" dirty="0" err="1">
                <a:solidFill>
                  <a:srgbClr val="505050"/>
                </a:solidFill>
              </a:rPr>
              <a:t>firstName</a:t>
            </a:r>
            <a:r>
              <a:rPr lang="en-US" sz="1400" dirty="0">
                <a:solidFill>
                  <a:srgbClr val="505050"/>
                </a:solidFill>
              </a:rPr>
              <a:t>&gt;</a:t>
            </a:r>
            <a:r>
              <a:rPr lang="ru-RU" sz="1400" dirty="0">
                <a:solidFill>
                  <a:srgbClr val="505050"/>
                </a:solidFill>
              </a:rPr>
              <a:t>Иван&lt;/</a:t>
            </a:r>
            <a:r>
              <a:rPr lang="en-US" sz="1400" dirty="0" err="1">
                <a:solidFill>
                  <a:srgbClr val="505050"/>
                </a:solidFill>
              </a:rPr>
              <a:t>firstName</a:t>
            </a:r>
            <a:r>
              <a:rPr lang="en-US" sz="1400" dirty="0">
                <a:solidFill>
                  <a:srgbClr val="505050"/>
                </a:solidFill>
              </a:rPr>
              <a:t>&gt;</a:t>
            </a:r>
          </a:p>
          <a:p>
            <a:pPr marL="0" indent="0">
              <a:buNone/>
            </a:pPr>
            <a:r>
              <a:rPr lang="en-US" sz="1400" dirty="0">
                <a:solidFill>
                  <a:srgbClr val="505050"/>
                </a:solidFill>
              </a:rPr>
              <a:t>  &lt;</a:t>
            </a:r>
            <a:r>
              <a:rPr lang="en-US" sz="1400" dirty="0" err="1">
                <a:solidFill>
                  <a:srgbClr val="505050"/>
                </a:solidFill>
              </a:rPr>
              <a:t>lastName</a:t>
            </a:r>
            <a:r>
              <a:rPr lang="en-US" sz="1400" dirty="0">
                <a:solidFill>
                  <a:srgbClr val="505050"/>
                </a:solidFill>
              </a:rPr>
              <a:t>&gt;</a:t>
            </a:r>
            <a:r>
              <a:rPr lang="ru-RU" sz="1400" dirty="0">
                <a:solidFill>
                  <a:srgbClr val="505050"/>
                </a:solidFill>
              </a:rPr>
              <a:t>Иванов&lt;/</a:t>
            </a:r>
            <a:r>
              <a:rPr lang="en-US" sz="1400" dirty="0" err="1">
                <a:solidFill>
                  <a:srgbClr val="505050"/>
                </a:solidFill>
              </a:rPr>
              <a:t>lastName</a:t>
            </a:r>
            <a:r>
              <a:rPr lang="en-US" sz="1400" dirty="0">
                <a:solidFill>
                  <a:srgbClr val="505050"/>
                </a:solidFill>
              </a:rPr>
              <a:t>&gt;</a:t>
            </a:r>
          </a:p>
          <a:p>
            <a:pPr marL="0" indent="0">
              <a:buNone/>
            </a:pPr>
            <a:r>
              <a:rPr lang="en-US" sz="1400" dirty="0">
                <a:solidFill>
                  <a:srgbClr val="505050"/>
                </a:solidFill>
              </a:rPr>
              <a:t>  &lt;address&gt;</a:t>
            </a:r>
          </a:p>
          <a:p>
            <a:pPr marL="0" indent="0">
              <a:buNone/>
            </a:pPr>
            <a:r>
              <a:rPr lang="en-US" sz="1400" dirty="0">
                <a:solidFill>
                  <a:srgbClr val="505050"/>
                </a:solidFill>
              </a:rPr>
              <a:t>    &lt;</a:t>
            </a:r>
            <a:r>
              <a:rPr lang="en-US" sz="1400" dirty="0" err="1">
                <a:solidFill>
                  <a:srgbClr val="505050"/>
                </a:solidFill>
              </a:rPr>
              <a:t>streetAddress</a:t>
            </a:r>
            <a:r>
              <a:rPr lang="en-US" sz="1400" dirty="0">
                <a:solidFill>
                  <a:srgbClr val="505050"/>
                </a:solidFill>
              </a:rPr>
              <a:t>&gt;</a:t>
            </a:r>
            <a:r>
              <a:rPr lang="ru-RU" sz="1400" dirty="0">
                <a:solidFill>
                  <a:srgbClr val="505050"/>
                </a:solidFill>
              </a:rPr>
              <a:t>Московское ш., 101, кв.101&lt;/</a:t>
            </a:r>
            <a:r>
              <a:rPr lang="en-US" sz="1400" dirty="0" err="1">
                <a:solidFill>
                  <a:srgbClr val="505050"/>
                </a:solidFill>
              </a:rPr>
              <a:t>streetAddress</a:t>
            </a:r>
            <a:r>
              <a:rPr lang="en-US" sz="1400" dirty="0">
                <a:solidFill>
                  <a:srgbClr val="505050"/>
                </a:solidFill>
              </a:rPr>
              <a:t>&gt;</a:t>
            </a:r>
          </a:p>
          <a:p>
            <a:pPr marL="0" indent="0">
              <a:buNone/>
            </a:pPr>
            <a:r>
              <a:rPr lang="en-US" sz="1400" dirty="0">
                <a:solidFill>
                  <a:srgbClr val="505050"/>
                </a:solidFill>
              </a:rPr>
              <a:t>    &lt;city&gt;</a:t>
            </a:r>
            <a:r>
              <a:rPr lang="ru-RU" sz="1400" dirty="0">
                <a:solidFill>
                  <a:srgbClr val="505050"/>
                </a:solidFill>
              </a:rPr>
              <a:t>Ленинград&lt;/</a:t>
            </a:r>
            <a:r>
              <a:rPr lang="en-US" sz="1400" dirty="0">
                <a:solidFill>
                  <a:srgbClr val="505050"/>
                </a:solidFill>
              </a:rPr>
              <a:t>city&gt;</a:t>
            </a:r>
          </a:p>
          <a:p>
            <a:pPr marL="0" indent="0">
              <a:buNone/>
            </a:pPr>
            <a:r>
              <a:rPr lang="en-US" sz="1400" dirty="0">
                <a:solidFill>
                  <a:srgbClr val="505050"/>
                </a:solidFill>
              </a:rPr>
              <a:t>    &lt;</a:t>
            </a:r>
            <a:r>
              <a:rPr lang="en-US" sz="1400" dirty="0" err="1">
                <a:solidFill>
                  <a:srgbClr val="505050"/>
                </a:solidFill>
              </a:rPr>
              <a:t>postalCode</a:t>
            </a:r>
            <a:r>
              <a:rPr lang="en-US" sz="1400" dirty="0">
                <a:solidFill>
                  <a:srgbClr val="505050"/>
                </a:solidFill>
              </a:rPr>
              <a:t>&gt;101101&lt;/</a:t>
            </a:r>
            <a:r>
              <a:rPr lang="en-US" sz="1400" dirty="0" err="1">
                <a:solidFill>
                  <a:srgbClr val="505050"/>
                </a:solidFill>
              </a:rPr>
              <a:t>postalCode</a:t>
            </a:r>
            <a:r>
              <a:rPr lang="en-US" sz="1400" dirty="0">
                <a:solidFill>
                  <a:srgbClr val="505050"/>
                </a:solidFill>
              </a:rPr>
              <a:t>&gt;</a:t>
            </a:r>
          </a:p>
          <a:p>
            <a:pPr marL="0" indent="0">
              <a:buNone/>
            </a:pPr>
            <a:r>
              <a:rPr lang="en-US" sz="1400" dirty="0">
                <a:solidFill>
                  <a:srgbClr val="505050"/>
                </a:solidFill>
              </a:rPr>
              <a:t>  &lt;/address&gt;</a:t>
            </a:r>
          </a:p>
          <a:p>
            <a:pPr marL="0" indent="0">
              <a:buNone/>
            </a:pPr>
            <a:r>
              <a:rPr lang="en-US" sz="1400" dirty="0">
                <a:solidFill>
                  <a:srgbClr val="505050"/>
                </a:solidFill>
              </a:rPr>
              <a:t>  &lt;</a:t>
            </a:r>
            <a:r>
              <a:rPr lang="en-US" sz="1400" dirty="0" err="1">
                <a:solidFill>
                  <a:srgbClr val="505050"/>
                </a:solidFill>
              </a:rPr>
              <a:t>phoneNumbers</a:t>
            </a:r>
            <a:r>
              <a:rPr lang="en-US" sz="1400" dirty="0">
                <a:solidFill>
                  <a:srgbClr val="505050"/>
                </a:solidFill>
              </a:rPr>
              <a:t>&gt;</a:t>
            </a:r>
          </a:p>
          <a:p>
            <a:pPr marL="0" indent="0">
              <a:buNone/>
            </a:pPr>
            <a:r>
              <a:rPr lang="en-US" sz="1400" dirty="0">
                <a:solidFill>
                  <a:srgbClr val="505050"/>
                </a:solidFill>
              </a:rPr>
              <a:t>    &lt;</a:t>
            </a:r>
            <a:r>
              <a:rPr lang="en-US" sz="1400" dirty="0" err="1">
                <a:solidFill>
                  <a:srgbClr val="505050"/>
                </a:solidFill>
              </a:rPr>
              <a:t>phoneNumber</a:t>
            </a:r>
            <a:r>
              <a:rPr lang="en-US" sz="1400" dirty="0">
                <a:solidFill>
                  <a:srgbClr val="505050"/>
                </a:solidFill>
              </a:rPr>
              <a:t>&gt;812 123-1234&lt;/</a:t>
            </a:r>
            <a:r>
              <a:rPr lang="en-US" sz="1400" dirty="0" err="1">
                <a:solidFill>
                  <a:srgbClr val="505050"/>
                </a:solidFill>
              </a:rPr>
              <a:t>phoneNumber</a:t>
            </a:r>
            <a:r>
              <a:rPr lang="en-US" sz="1400" dirty="0">
                <a:solidFill>
                  <a:srgbClr val="505050"/>
                </a:solidFill>
              </a:rPr>
              <a:t>&gt;</a:t>
            </a:r>
          </a:p>
          <a:p>
            <a:pPr marL="0" indent="0">
              <a:buNone/>
            </a:pPr>
            <a:r>
              <a:rPr lang="en-US" sz="1400" dirty="0">
                <a:solidFill>
                  <a:srgbClr val="505050"/>
                </a:solidFill>
              </a:rPr>
              <a:t>    &lt;</a:t>
            </a:r>
            <a:r>
              <a:rPr lang="en-US" sz="1400" dirty="0" err="1">
                <a:solidFill>
                  <a:srgbClr val="505050"/>
                </a:solidFill>
              </a:rPr>
              <a:t>phoneNumber</a:t>
            </a:r>
            <a:r>
              <a:rPr lang="en-US" sz="1400" dirty="0">
                <a:solidFill>
                  <a:srgbClr val="505050"/>
                </a:solidFill>
              </a:rPr>
              <a:t>&gt;916 123-4567&lt;/</a:t>
            </a:r>
            <a:r>
              <a:rPr lang="en-US" sz="1400" dirty="0" err="1">
                <a:solidFill>
                  <a:srgbClr val="505050"/>
                </a:solidFill>
              </a:rPr>
              <a:t>phoneNumber</a:t>
            </a:r>
            <a:r>
              <a:rPr lang="en-US" sz="1400" dirty="0">
                <a:solidFill>
                  <a:srgbClr val="505050"/>
                </a:solidFill>
              </a:rPr>
              <a:t>&gt;</a:t>
            </a:r>
          </a:p>
          <a:p>
            <a:pPr marL="0" indent="0">
              <a:buNone/>
            </a:pPr>
            <a:r>
              <a:rPr lang="en-US" sz="1400" dirty="0">
                <a:solidFill>
                  <a:srgbClr val="505050"/>
                </a:solidFill>
              </a:rPr>
              <a:t>  &lt;/</a:t>
            </a:r>
            <a:r>
              <a:rPr lang="en-US" sz="1400" dirty="0" err="1">
                <a:solidFill>
                  <a:srgbClr val="505050"/>
                </a:solidFill>
              </a:rPr>
              <a:t>phoneNumbers</a:t>
            </a:r>
            <a:r>
              <a:rPr lang="en-US" sz="1400" dirty="0">
                <a:solidFill>
                  <a:srgbClr val="505050"/>
                </a:solidFill>
              </a:rPr>
              <a:t>&gt;</a:t>
            </a:r>
          </a:p>
          <a:p>
            <a:pPr marL="0" indent="0">
              <a:buNone/>
            </a:pPr>
            <a:r>
              <a:rPr lang="en-US" sz="1400" dirty="0">
                <a:solidFill>
                  <a:srgbClr val="505050"/>
                </a:solidFill>
              </a:rPr>
              <a:t>&lt;/person&gt;</a:t>
            </a:r>
            <a:endParaRPr lang="ru-RU" sz="1400" dirty="0">
              <a:solidFill>
                <a:srgbClr val="505050"/>
              </a:solidFill>
            </a:endParaRPr>
          </a:p>
        </p:txBody>
      </p:sp>
      <p:sp>
        <p:nvSpPr>
          <p:cNvPr id="3" name="Title 2"/>
          <p:cNvSpPr>
            <a:spLocks noGrp="1"/>
          </p:cNvSpPr>
          <p:nvPr>
            <p:ph type="title"/>
          </p:nvPr>
        </p:nvSpPr>
        <p:spPr/>
        <p:txBody>
          <a:bodyPr/>
          <a:lstStyle/>
          <a:p>
            <a:r>
              <a:rPr lang="en-US" dirty="0"/>
              <a:t>JSON vs. XML</a:t>
            </a:r>
          </a:p>
        </p:txBody>
      </p:sp>
    </p:spTree>
    <p:extLst>
      <p:ext uri="{BB962C8B-B14F-4D97-AF65-F5344CB8AC3E}">
        <p14:creationId xmlns:p14="http://schemas.microsoft.com/office/powerpoint/2010/main" val="29614550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5"/>
            <a:ext cx="8441601" cy="4158374"/>
          </a:xfrm>
        </p:spPr>
        <p:txBody>
          <a:bodyPr/>
          <a:lstStyle/>
          <a:p>
            <a:pPr marL="0" indent="0">
              <a:buNone/>
            </a:pPr>
            <a:r>
              <a:rPr lang="ru-RU" sz="2400" dirty="0" err="1"/>
              <a:t>Підготовка</a:t>
            </a:r>
            <a:r>
              <a:rPr lang="ru-RU" sz="2400" dirty="0"/>
              <a:t> </a:t>
            </a:r>
            <a:r>
              <a:rPr lang="ru-RU" sz="2400" dirty="0" err="1"/>
              <a:t>даних</a:t>
            </a:r>
            <a:r>
              <a:rPr lang="ru-RU" sz="2400" dirty="0"/>
              <a:t> до </a:t>
            </a:r>
            <a:r>
              <a:rPr lang="ru-RU" sz="2400" dirty="0" err="1"/>
              <a:t>публікації</a:t>
            </a:r>
            <a:endParaRPr lang="ru-RU" sz="2400" dirty="0"/>
          </a:p>
          <a:p>
            <a:pPr marL="177360" lvl="1" indent="0">
              <a:buNone/>
            </a:pPr>
            <a:r>
              <a:rPr lang="ru-RU" sz="2000" dirty="0"/>
              <a:t>Один файл </a:t>
            </a:r>
            <a:r>
              <a:rPr lang="ru-RU" sz="2000" dirty="0" err="1"/>
              <a:t>чи</a:t>
            </a:r>
            <a:r>
              <a:rPr lang="ru-RU" sz="2000" dirty="0"/>
              <a:t> </a:t>
            </a:r>
            <a:r>
              <a:rPr lang="ru-RU" sz="2000" dirty="0" err="1"/>
              <a:t>декілька</a:t>
            </a:r>
            <a:r>
              <a:rPr lang="ru-RU" sz="2000" dirty="0"/>
              <a:t>?</a:t>
            </a:r>
          </a:p>
          <a:p>
            <a:pPr marL="177360" lvl="1" indent="0">
              <a:buNone/>
            </a:pPr>
            <a:r>
              <a:rPr lang="ru-RU" sz="2000" dirty="0" err="1"/>
              <a:t>Деперсоніфікація</a:t>
            </a:r>
            <a:r>
              <a:rPr lang="ru-RU" sz="2000" dirty="0"/>
              <a:t> </a:t>
            </a:r>
            <a:r>
              <a:rPr lang="ru-RU" sz="2000" dirty="0" err="1"/>
              <a:t>даних</a:t>
            </a:r>
            <a:endParaRPr lang="ru-RU" sz="2000" dirty="0"/>
          </a:p>
          <a:p>
            <a:pPr marL="177360" lvl="1" indent="0">
              <a:buNone/>
            </a:pPr>
            <a:r>
              <a:rPr lang="ru-RU" sz="2000" dirty="0" err="1"/>
              <a:t>Архівація</a:t>
            </a:r>
            <a:r>
              <a:rPr lang="ru-RU" sz="2000" dirty="0"/>
              <a:t> </a:t>
            </a:r>
            <a:r>
              <a:rPr lang="ru-RU" sz="2000" dirty="0" err="1"/>
              <a:t>наборів</a:t>
            </a:r>
            <a:r>
              <a:rPr lang="ru-RU" sz="2000" dirty="0"/>
              <a:t> </a:t>
            </a:r>
            <a:r>
              <a:rPr lang="ru-RU" sz="2000" dirty="0" err="1"/>
              <a:t>даних</a:t>
            </a:r>
            <a:endParaRPr lang="ru-RU" sz="2000" dirty="0"/>
          </a:p>
          <a:p>
            <a:pPr marL="177360" lvl="1" indent="0">
              <a:buNone/>
            </a:pPr>
            <a:r>
              <a:rPr lang="ru-RU" sz="2000" dirty="0" err="1"/>
              <a:t>Публікація</a:t>
            </a:r>
            <a:r>
              <a:rPr lang="ru-RU" sz="2000" dirty="0"/>
              <a:t> </a:t>
            </a:r>
            <a:r>
              <a:rPr lang="ru-RU" sz="2000" dirty="0" err="1"/>
              <a:t>даних</a:t>
            </a:r>
            <a:r>
              <a:rPr lang="ru-RU" sz="2000" dirty="0"/>
              <a:t>, </a:t>
            </a:r>
            <a:r>
              <a:rPr lang="ru-RU" sz="2000" dirty="0" err="1"/>
              <a:t>що</a:t>
            </a:r>
            <a:r>
              <a:rPr lang="ru-RU" sz="2000" dirty="0"/>
              <a:t> </a:t>
            </a:r>
            <a:r>
              <a:rPr lang="ru-RU" sz="2000" dirty="0" err="1"/>
              <a:t>мають</a:t>
            </a:r>
            <a:r>
              <a:rPr lang="ru-RU" sz="2000" dirty="0"/>
              <a:t> </a:t>
            </a:r>
            <a:r>
              <a:rPr lang="ru-RU" sz="2000" dirty="0" err="1"/>
              <a:t>періодичність</a:t>
            </a:r>
            <a:endParaRPr lang="ru-RU" sz="2000" dirty="0"/>
          </a:p>
          <a:p>
            <a:pPr marL="177360" lvl="1" indent="0">
              <a:buNone/>
            </a:pPr>
            <a:r>
              <a:rPr lang="ru-RU" sz="2000" dirty="0" err="1"/>
              <a:t>Публікація</a:t>
            </a:r>
            <a:r>
              <a:rPr lang="ru-RU" sz="2000" dirty="0"/>
              <a:t> схожих </a:t>
            </a:r>
            <a:r>
              <a:rPr lang="ru-RU" sz="2000" dirty="0" err="1"/>
              <a:t>даних</a:t>
            </a:r>
            <a:r>
              <a:rPr lang="ru-RU" sz="2000" dirty="0"/>
              <a:t> з </a:t>
            </a:r>
            <a:r>
              <a:rPr lang="ru-RU" sz="2000" dirty="0" err="1"/>
              <a:t>різними</a:t>
            </a:r>
            <a:r>
              <a:rPr lang="ru-RU" sz="2000" dirty="0"/>
              <a:t> структурами</a:t>
            </a:r>
          </a:p>
          <a:p>
            <a:pPr marL="177360" lvl="1" indent="0">
              <a:buNone/>
            </a:pPr>
            <a:r>
              <a:rPr lang="ru-RU" sz="2000" dirty="0" err="1"/>
              <a:t>Публікація</a:t>
            </a:r>
            <a:r>
              <a:rPr lang="ru-RU" sz="2000" dirty="0"/>
              <a:t> </a:t>
            </a:r>
            <a:r>
              <a:rPr lang="ru-RU" sz="2000" dirty="0" err="1"/>
              <a:t>даних</a:t>
            </a:r>
            <a:r>
              <a:rPr lang="ru-RU" sz="2000" dirty="0"/>
              <a:t> великого </a:t>
            </a:r>
            <a:r>
              <a:rPr lang="ru-RU" sz="2000" dirty="0" err="1"/>
              <a:t>обсягу</a:t>
            </a:r>
            <a:endParaRPr lang="ru-RU" sz="2000" dirty="0"/>
          </a:p>
          <a:p>
            <a:pPr marL="177360" lvl="1" indent="0">
              <a:buNone/>
            </a:pPr>
            <a:r>
              <a:rPr lang="ru-RU" sz="2000" dirty="0" err="1"/>
              <a:t>Публікація</a:t>
            </a:r>
            <a:r>
              <a:rPr lang="ru-RU" sz="2000" dirty="0"/>
              <a:t> </a:t>
            </a:r>
            <a:r>
              <a:rPr lang="ru-RU" sz="2000" dirty="0" err="1"/>
              <a:t>даних</a:t>
            </a:r>
            <a:r>
              <a:rPr lang="ru-RU" sz="2000" dirty="0"/>
              <a:t> у </a:t>
            </a:r>
            <a:r>
              <a:rPr lang="ru-RU" sz="2000" dirty="0" err="1"/>
              <a:t>вигляді</a:t>
            </a:r>
            <a:r>
              <a:rPr lang="ru-RU" sz="2000" dirty="0"/>
              <a:t> </a:t>
            </a:r>
            <a:r>
              <a:rPr lang="en-US" sz="2000" dirty="0"/>
              <a:t>API</a:t>
            </a:r>
            <a:endParaRPr lang="en-US" sz="1200" dirty="0"/>
          </a:p>
          <a:p>
            <a:pPr marL="0" indent="0">
              <a:buNone/>
            </a:pPr>
            <a:r>
              <a:rPr lang="ru-RU" sz="2400" dirty="0" err="1"/>
              <a:t>Оновлення</a:t>
            </a:r>
            <a:r>
              <a:rPr lang="ru-RU" sz="2400" dirty="0"/>
              <a:t> </a:t>
            </a:r>
            <a:r>
              <a:rPr lang="ru-RU" sz="2400" dirty="0" err="1"/>
              <a:t>наборів</a:t>
            </a:r>
            <a:r>
              <a:rPr lang="ru-RU" sz="2400" dirty="0"/>
              <a:t> </a:t>
            </a:r>
            <a:r>
              <a:rPr lang="ru-RU" sz="2400" dirty="0" err="1"/>
              <a:t>даних</a:t>
            </a:r>
            <a:endParaRPr lang="en-US" sz="2400" dirty="0"/>
          </a:p>
          <a:p>
            <a:pPr marL="0" indent="0">
              <a:buNone/>
            </a:pPr>
            <a:endParaRPr lang="en-US" sz="2400" dirty="0"/>
          </a:p>
          <a:p>
            <a:pPr marL="0" indent="0">
              <a:buNone/>
            </a:pPr>
            <a:r>
              <a:rPr lang="en-US" sz="2400" dirty="0">
                <a:hlinkClick r:id="rId2"/>
              </a:rPr>
              <a:t>http://bit.ly/opendatadoc</a:t>
            </a:r>
            <a:r>
              <a:rPr lang="en-US" sz="2400" dirty="0"/>
              <a:t> </a:t>
            </a:r>
            <a:endParaRPr lang="ru-RU" sz="2400" dirty="0"/>
          </a:p>
        </p:txBody>
      </p:sp>
      <p:sp>
        <p:nvSpPr>
          <p:cNvPr id="3" name="Title 2"/>
          <p:cNvSpPr>
            <a:spLocks noGrp="1"/>
          </p:cNvSpPr>
          <p:nvPr>
            <p:ph type="title"/>
          </p:nvPr>
        </p:nvSpPr>
        <p:spPr/>
        <p:txBody>
          <a:bodyPr/>
          <a:lstStyle/>
          <a:p>
            <a:r>
              <a:rPr lang="uk-UA" dirty="0"/>
              <a:t>Відкриті дані</a:t>
            </a:r>
            <a:endParaRPr lang="en-US" dirty="0"/>
          </a:p>
        </p:txBody>
      </p:sp>
    </p:spTree>
    <p:extLst>
      <p:ext uri="{BB962C8B-B14F-4D97-AF65-F5344CB8AC3E}">
        <p14:creationId xmlns:p14="http://schemas.microsoft.com/office/powerpoint/2010/main" val="38343782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5"/>
            <a:ext cx="8441601" cy="495833"/>
          </a:xfrm>
        </p:spPr>
        <p:txBody>
          <a:bodyPr/>
          <a:lstStyle/>
          <a:p>
            <a:pPr marL="0" indent="0">
              <a:buNone/>
            </a:pPr>
            <a:endParaRPr lang="ru-RU" sz="2600" dirty="0"/>
          </a:p>
        </p:txBody>
      </p:sp>
      <p:sp>
        <p:nvSpPr>
          <p:cNvPr id="3" name="Title 2"/>
          <p:cNvSpPr>
            <a:spLocks noGrp="1"/>
          </p:cNvSpPr>
          <p:nvPr>
            <p:ph type="title"/>
          </p:nvPr>
        </p:nvSpPr>
        <p:spPr/>
        <p:txBody>
          <a:bodyPr/>
          <a:lstStyle/>
          <a:p>
            <a:r>
              <a:rPr lang="uk-UA" dirty="0"/>
              <a:t>Відкриті дані</a:t>
            </a:r>
            <a:endParaRPr lang="en-US" dirty="0"/>
          </a:p>
        </p:txBody>
      </p:sp>
      <p:pic>
        <p:nvPicPr>
          <p:cNvPr id="2" name="Picture 1"/>
          <p:cNvPicPr>
            <a:picLocks noChangeAspect="1"/>
          </p:cNvPicPr>
          <p:nvPr/>
        </p:nvPicPr>
        <p:blipFill>
          <a:blip r:embed="rId2"/>
          <a:stretch>
            <a:fillRect/>
          </a:stretch>
        </p:blipFill>
        <p:spPr>
          <a:xfrm>
            <a:off x="0" y="127076"/>
            <a:ext cx="9144000" cy="4889347"/>
          </a:xfrm>
          <a:prstGeom prst="rect">
            <a:avLst/>
          </a:prstGeom>
        </p:spPr>
      </p:pic>
    </p:spTree>
    <p:extLst>
      <p:ext uri="{BB962C8B-B14F-4D97-AF65-F5344CB8AC3E}">
        <p14:creationId xmlns:p14="http://schemas.microsoft.com/office/powerpoint/2010/main" val="3921093300"/>
      </p:ext>
    </p:extLst>
  </p:cSld>
  <p:clrMapOvr>
    <a:masterClrMapping/>
  </p:clrMapOvr>
  <p:transition>
    <p:fade/>
  </p:transition>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588</Words>
  <Application>Microsoft Office PowerPoint</Application>
  <PresentationFormat>On-screen Show (16:9)</PresentationFormat>
  <Paragraphs>112</Paragraphs>
  <Slides>23</Slides>
  <Notes>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Segoe</vt:lpstr>
      <vt:lpstr>Segoe UI</vt:lpstr>
      <vt:lpstr>Segoe UI Light</vt:lpstr>
      <vt:lpstr>Segoe ui light (Headings)</vt:lpstr>
      <vt:lpstr>Segoe UI Semilight</vt:lpstr>
      <vt:lpstr>Wingdings</vt:lpstr>
      <vt:lpstr>Titles &amp; Breakers</vt:lpstr>
      <vt:lpstr>Generic Content</vt:lpstr>
      <vt:lpstr>Відкриті дані як один з інструментів демократичного розвитку місцевих громад</vt:lpstr>
      <vt:lpstr>Чому я тут?</vt:lpstr>
      <vt:lpstr>Відкриті дані</vt:lpstr>
      <vt:lpstr>Відкриті дані</vt:lpstr>
      <vt:lpstr>Формати</vt:lpstr>
      <vt:lpstr>  </vt:lpstr>
      <vt:lpstr>JSON vs. XML</vt:lpstr>
      <vt:lpstr>Відкриті дані</vt:lpstr>
      <vt:lpstr>Відкриті дані</vt:lpstr>
      <vt:lpstr>Відкриті дані</vt:lpstr>
      <vt:lpstr>Відкриті дані</vt:lpstr>
      <vt:lpstr>FlightRadar24</vt:lpstr>
      <vt:lpstr>Видані направлення авіакомпаніям України</vt:lpstr>
      <vt:lpstr>Місця та івенти</vt:lpstr>
      <vt:lpstr>PowerPoint Presentation</vt:lpstr>
      <vt:lpstr>Інформаційна система управління майном територіальної громади міста Києва</vt:lpstr>
      <vt:lpstr>УкрТрансГаз </vt:lpstr>
      <vt:lpstr>Tesla Club Ukraine</vt:lpstr>
      <vt:lpstr>UA Roads</vt:lpstr>
      <vt:lpstr>Архітектура «розумного» міста (Part 1)</vt:lpstr>
      <vt:lpstr>Архітектура «розумного» міста (Part 2)</vt:lpstr>
      <vt:lpstr>Приклади «відкритих» даних</vt:lpstr>
      <vt:lpstr>Питання?</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2014-11-11T20:55:08Z</dcterms:created>
  <dcterms:modified xsi:type="dcterms:W3CDTF">2017-02-04T15:23:02Z</dcterms:modified>
</cp:coreProperties>
</file>